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0" r:id="rId1"/>
  </p:sldMasterIdLst>
  <p:notesMasterIdLst>
    <p:notesMasterId r:id="rId37"/>
  </p:notesMasterIdLst>
  <p:handoutMasterIdLst>
    <p:handoutMasterId r:id="rId38"/>
  </p:handoutMasterIdLst>
  <p:sldIdLst>
    <p:sldId id="307" r:id="rId2"/>
    <p:sldId id="308" r:id="rId3"/>
    <p:sldId id="309" r:id="rId4"/>
    <p:sldId id="313" r:id="rId5"/>
    <p:sldId id="347" r:id="rId6"/>
    <p:sldId id="348" r:id="rId7"/>
    <p:sldId id="311" r:id="rId8"/>
    <p:sldId id="343" r:id="rId9"/>
    <p:sldId id="310" r:id="rId10"/>
    <p:sldId id="314" r:id="rId11"/>
    <p:sldId id="316" r:id="rId12"/>
    <p:sldId id="319" r:id="rId13"/>
    <p:sldId id="344" r:id="rId14"/>
    <p:sldId id="317" r:id="rId15"/>
    <p:sldId id="321" r:id="rId16"/>
    <p:sldId id="323" r:id="rId17"/>
    <p:sldId id="322" r:id="rId18"/>
    <p:sldId id="326" r:id="rId19"/>
    <p:sldId id="328" r:id="rId20"/>
    <p:sldId id="327" r:id="rId21"/>
    <p:sldId id="324" r:id="rId22"/>
    <p:sldId id="315" r:id="rId23"/>
    <p:sldId id="332" r:id="rId24"/>
    <p:sldId id="331" r:id="rId25"/>
    <p:sldId id="335" r:id="rId26"/>
    <p:sldId id="334" r:id="rId27"/>
    <p:sldId id="333" r:id="rId28"/>
    <p:sldId id="336" r:id="rId29"/>
    <p:sldId id="337" r:id="rId30"/>
    <p:sldId id="329" r:id="rId31"/>
    <p:sldId id="338" r:id="rId32"/>
    <p:sldId id="341" r:id="rId33"/>
    <p:sldId id="340" r:id="rId34"/>
    <p:sldId id="342" r:id="rId35"/>
    <p:sldId id="350" r:id="rId36"/>
  </p:sldIdLst>
  <p:sldSz cx="9144000" cy="6858000" type="screen4x3"/>
  <p:notesSz cx="6858000" cy="92662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J JP" initials="P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94C"/>
    <a:srgbClr val="3366FF"/>
    <a:srgbClr val="2E6CB8"/>
    <a:srgbClr val="22518A"/>
    <a:srgbClr val="2C6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 autoAdjust="0"/>
    <p:restoredTop sz="86496" autoAdjust="0"/>
  </p:normalViewPr>
  <p:slideViewPr>
    <p:cSldViewPr>
      <p:cViewPr varScale="1">
        <p:scale>
          <a:sx n="103" d="100"/>
          <a:sy n="103" d="100"/>
        </p:scale>
        <p:origin x="7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113B03-95AB-1443-8B58-24351C5D4B12}" type="datetimeFigureOut">
              <a:rPr lang="en-US" altLang="en-US"/>
              <a:pPr>
                <a:defRPr/>
              </a:pPr>
              <a:t>10/19/2016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1100"/>
            <a:ext cx="2971800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01100"/>
            <a:ext cx="2971800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B1148C-A696-3F45-9CD9-955E280B57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50"/>
          </a:xfrm>
          <a:prstGeom prst="rect">
            <a:avLst/>
          </a:prstGeom>
        </p:spPr>
        <p:txBody>
          <a:bodyPr vert="horz" wrap="square" lIns="92133" tIns="46067" rIns="92133" bIns="4606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550"/>
          </a:xfrm>
          <a:prstGeom prst="rect">
            <a:avLst/>
          </a:prstGeom>
        </p:spPr>
        <p:txBody>
          <a:bodyPr vert="horz" wrap="square" lIns="92133" tIns="46067" rIns="92133" bIns="4606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F6AB70-E7C3-6D42-9412-6FC4A1E7D1BA}" type="datetimeFigureOut">
              <a:rPr lang="en-US" altLang="en-US"/>
              <a:pPr>
                <a:defRPr/>
              </a:pPr>
              <a:t>10/19/2016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695325"/>
            <a:ext cx="4629150" cy="3473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3" tIns="46067" rIns="92133" bIns="4606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2138"/>
            <a:ext cx="5486400" cy="4168775"/>
          </a:xfrm>
          <a:prstGeom prst="rect">
            <a:avLst/>
          </a:prstGeom>
        </p:spPr>
        <p:txBody>
          <a:bodyPr vert="horz" lIns="92133" tIns="46067" rIns="92133" bIns="4606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1100"/>
            <a:ext cx="2971800" cy="463550"/>
          </a:xfrm>
          <a:prstGeom prst="rect">
            <a:avLst/>
          </a:prstGeom>
        </p:spPr>
        <p:txBody>
          <a:bodyPr vert="horz" wrap="square" lIns="92133" tIns="46067" rIns="92133" bIns="4606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01100"/>
            <a:ext cx="2971800" cy="463550"/>
          </a:xfrm>
          <a:prstGeom prst="rect">
            <a:avLst/>
          </a:prstGeom>
        </p:spPr>
        <p:txBody>
          <a:bodyPr vert="horz" wrap="square" lIns="92133" tIns="46067" rIns="92133" bIns="4606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43B01D-E93D-744A-BE7B-996A048AF0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08EC1-0133-B240-9161-7B764FA6F08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7204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15CF0-5FBE-F843-9326-7A71FFE958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610709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811B4-222A-294A-92E0-DDCE92EF6C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474954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92E46-6F5D-7E4F-BB16-F5BC89516C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17927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00050" y="6121400"/>
          <a:ext cx="3105150" cy="152400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19125" y="6370638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pic>
        <p:nvPicPr>
          <p:cNvPr id="9" name="Picture 3" descr="feuerbook_black-125x19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124575"/>
            <a:ext cx="4381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895350" y="6345238"/>
            <a:ext cx="2457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srgbClr val="7F7F7F"/>
                </a:solidFill>
                <a:latin typeface="Calibri" charset="0"/>
              </a:rPr>
              <a:t>The Benevolent Dictator</a:t>
            </a:r>
          </a:p>
        </p:txBody>
      </p:sp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6934200" y="6386513"/>
            <a:ext cx="1884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dirty="0">
                <a:solidFill>
                  <a:srgbClr val="7F7F7F"/>
                </a:solidFill>
                <a:latin typeface="+mn-lt"/>
                <a:ea typeface="+mn-ea"/>
              </a:rPr>
              <a:t>Tips from the </a:t>
            </a:r>
            <a:r>
              <a:rPr lang="en-US" altLang="en-US" dirty="0">
                <a:solidFill>
                  <a:srgbClr val="7F7F7F"/>
                </a:solidFill>
                <a:latin typeface="+mj-lt"/>
                <a:ea typeface="+mn-ea"/>
              </a:rPr>
              <a:t>Top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382963" y="6111875"/>
          <a:ext cx="5430837" cy="177800"/>
        </p:xfrm>
        <a:graphic>
          <a:graphicData uri="http://schemas.openxmlformats.org/drawingml/2006/table">
            <a:tbl>
              <a:tblPr/>
              <a:tblGrid>
                <a:gridCol w="2716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9" marR="68579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9" marR="68579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6075363"/>
            <a:ext cx="5762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3" y="158591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419600" y="6518275"/>
            <a:ext cx="381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F4FFE-82A3-8D4A-B800-E3689589EA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75925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30ACD-40B6-5441-83B3-3FA1171542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28096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0F5FD-6269-0A4C-8B82-B528B557C4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65411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2FEFE-F51A-5E48-8E55-41AA67EDD8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93342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9CB94-3823-C445-A018-130D13AC6D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91834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37667-C772-9947-B512-C72F2E6BEC5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190318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F9A66-F0C0-5342-B1F3-CCC7EB5112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24699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dirty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ECEFE-F7B1-9E4A-91EA-D548938A573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47971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4825" y="6519863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914112" rIns="914112" bIns="914112" anchor="ctr">
            <a:spAutoFit/>
          </a:bodyPr>
          <a:lstStyle>
            <a:lvl1pPr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en-US" sz="1400" b="1" dirty="0">
                <a:ea typeface="+mn-ea"/>
                <a:cs typeface="Calibri" panose="020F0502020204030204" pitchFamily="34" charset="0"/>
              </a:rPr>
            </a:br>
            <a:endParaRPr lang="en-US" altLang="en-US" dirty="0">
              <a:ea typeface="+mn-e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086600" y="1447800"/>
            <a:ext cx="1676400" cy="15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381000" y="1447800"/>
            <a:ext cx="6705600" cy="1588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81000" y="6172200"/>
          <a:ext cx="8366125" cy="152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3663950" algn="l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3663950" algn="l"/>
                          <a:tab pos="5943600" algn="r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800">
                          <a:solidFill>
                            <a:srgbClr val="002060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400">
                          <a:solidFill>
                            <a:srgbClr val="002060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 sz="2000">
                          <a:solidFill>
                            <a:srgbClr val="002060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71800" algn="ctr"/>
                          <a:tab pos="5943600" algn="r"/>
                        </a:tabLst>
                        <a:defRPr>
                          <a:solidFill>
                            <a:srgbClr val="002060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5" marR="685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457200" y="6324600"/>
            <a:ext cx="8305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200" dirty="0">
              <a:solidFill>
                <a:srgbClr val="7F7F7F"/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8" r:id="rId1"/>
    <p:sldLayoutId id="2147486049" r:id="rId2"/>
    <p:sldLayoutId id="2147486050" r:id="rId3"/>
    <p:sldLayoutId id="2147486051" r:id="rId4"/>
    <p:sldLayoutId id="2147486052" r:id="rId5"/>
    <p:sldLayoutId id="2147486053" r:id="rId6"/>
    <p:sldLayoutId id="2147486054" r:id="rId7"/>
    <p:sldLayoutId id="2147486055" r:id="rId8"/>
    <p:sldLayoutId id="2147486056" r:id="rId9"/>
    <p:sldLayoutId id="2147486057" r:id="rId10"/>
    <p:sldLayoutId id="2147486058" r:id="rId11"/>
    <p:sldLayoutId id="2147486059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14.jpeg"/><Relationship Id="rId7" Type="http://schemas.openxmlformats.org/officeDocument/2006/relationships/image" Target="../media/image30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rcoticlullabies.files.wordpress.com/2012/07/dark-room-with-light.jpg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google.com/url?sa=i&amp;rct=j&amp;q=&amp;esrc=s&amp;source=images&amp;cd=&amp;cad=rja&amp;uact=8&amp;ved=0ahUKEwizmdqXt8bPAhUFmh4KHegSBYAQjRwIBw&amp;url=http://clipartpng.com/?165,beautiful-stem-red-rose-png-clipart&amp;bvm=bv.134495766,d.dmo&amp;psig=AFQjCNHK7eRp4xujttul85ToGYcdtMHOjw&amp;ust=147585194098014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google.com/url?sa=i&amp;rct=j&amp;q=&amp;esrc=s&amp;frm=1&amp;source=images&amp;cd=&amp;cad=rja&amp;docid=bFA0HLurjpdscM&amp;tbnid=wUrLnly_RfMSmM:&amp;ved=0CAUQjRw&amp;url=http://inspiredoverflow.com/aintnothingtoobigfor-god/&amp;ei=gybDUqu6BMeSyQH6yIH4Cw&amp;bvm=bv.58187178,d.aWc&amp;psig=AFQjCNG-PGKiLOWbw0vLfXp9xJWNpb5fKg&amp;ust=1388607441441815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files.plentypoker.com/wp-content/uploads/2012/05/kenny-rogers-meandmybadself1.jp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hyperlink" Target="mailto:free_columns@mfeuer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hyperlink" Target="http://www.forbes.com/World&#8217;s" TargetMode="Externa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iZs6be6cHPAhXF7oMKHWMyDN4QjRwIBw&amp;url=http://business.financialpost.com/fp-tech-desk/microsoft-changes-logo-for-first-time-in-25-years&amp;psig=AFQjCNG23bfjz7YRUCYixPuyjyJjM3lCug&amp;ust=1475693726568948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hyperlink" Target="http://www.google.com/url?sa=i&amp;rct=j&amp;q=&amp;esrc=s&amp;source=images&amp;cd=&amp;cad=rja&amp;uact=8&amp;ved=0ahUKEwjU-eSN6cHPAhUlw4MKHXFFCdUQjRwIBw&amp;url=http://time.com/4019022/google-logo/&amp;psig=AFQjCNE2dXrsd5F7ljSwc2sOsbGJaci2kA&amp;ust=1475693577890035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cid/F2B00397-8435-47B8-BE27-5337D8500BD3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58775" y="284163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Michael Feuer’s Presentation </a:t>
            </a:r>
            <a:br>
              <a:rPr lang="en-US" altLang="en-US" dirty="0">
                <a:solidFill>
                  <a:srgbClr val="22518A"/>
                </a:solidFill>
                <a:latin typeface="Bookman Old Style" charset="0"/>
              </a:rPr>
            </a:br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 </a:t>
            </a:r>
          </a:p>
        </p:txBody>
      </p:sp>
      <p:pic>
        <p:nvPicPr>
          <p:cNvPr id="16387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6900" y="4114800"/>
            <a:ext cx="5867400" cy="1465263"/>
          </a:xfrm>
        </p:spPr>
      </p:pic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35859-E0F7-3241-9CAF-9F3C1967D69B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389" name="TextBox 2"/>
          <p:cNvSpPr txBox="1">
            <a:spLocks noChangeArrowheads="1"/>
          </p:cNvSpPr>
          <p:nvPr/>
        </p:nvSpPr>
        <p:spPr bwMode="auto">
          <a:xfrm>
            <a:off x="457200" y="1600200"/>
            <a:ext cx="82423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3366FF"/>
                </a:solidFill>
                <a:latin typeface="Bookman Old Style" charset="0"/>
              </a:rPr>
              <a:t>Inaugural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u="sng" dirty="0">
                <a:solidFill>
                  <a:srgbClr val="3366FF"/>
                </a:solidFill>
                <a:latin typeface="Bookman Old Style" charset="0"/>
              </a:rPr>
              <a:t> </a:t>
            </a:r>
            <a:r>
              <a:rPr lang="en-US" altLang="en-US" sz="4000" u="sng" dirty="0">
                <a:solidFill>
                  <a:srgbClr val="3366FF"/>
                </a:solidFill>
                <a:latin typeface="Bookman Old Style" charset="0"/>
              </a:rPr>
              <a:t>Richard Osborne Symposium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3366FF"/>
                </a:solidFill>
                <a:latin typeface="Bookman Old Style" charset="0"/>
              </a:rPr>
              <a:t>October 21,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3366FF"/>
                </a:solidFill>
                <a:latin typeface="Bookman Old Style" charset="0"/>
              </a:rPr>
              <a:t>Cleveland, Ohio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3366FF"/>
              </a:solidFill>
              <a:latin typeface="Bookman Old Styl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4300" y="6318220"/>
            <a:ext cx="17526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19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©Max-Ventures LLC 2016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10/18. Tue. </a:t>
            </a:r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4PM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The genesis of </a:t>
            </a:r>
            <a:br>
              <a:rPr lang="en-US" altLang="en-US" dirty="0">
                <a:solidFill>
                  <a:srgbClr val="22518A"/>
                </a:solidFill>
                <a:latin typeface="Bookman Old Style" charset="0"/>
              </a:rPr>
            </a:br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building a brand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1600199"/>
            <a:ext cx="8056563" cy="4511675"/>
          </a:xfrm>
          <a:extLst/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Start with an idea.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2C67AE"/>
                </a:solidFill>
                <a:latin typeface="Bookman Old Style" panose="02050604050505020204" pitchFamily="18" charset="0"/>
              </a:rPr>
              <a:t>Ask: Does product or service provide something the end-user wants or needs?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i="1" dirty="0">
                <a:solidFill>
                  <a:srgbClr val="3366FF"/>
                </a:solidFill>
                <a:latin typeface="Bookman Old Style" panose="02050604050505020204" pitchFamily="18" charset="0"/>
              </a:rPr>
              <a:t>The best brands may begin with something the customer may not even know is needed.	</a:t>
            </a:r>
            <a:r>
              <a:rPr lang="en-US" i="1" dirty="0">
                <a:solidFill>
                  <a:srgbClr val="2C67AE"/>
                </a:solidFill>
                <a:latin typeface="Bookman Old Style" panose="02050604050505020204" pitchFamily="18" charset="0"/>
              </a:rPr>
              <a:t>				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i="1" dirty="0">
                <a:solidFill>
                  <a:srgbClr val="2C67AE"/>
                </a:solidFill>
                <a:latin typeface="Bookman Old Style" panose="02050604050505020204" pitchFamily="18" charset="0"/>
              </a:rPr>
              <a:t>				</a:t>
            </a:r>
            <a:endParaRPr lang="en-US" sz="1100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4B7BD7-8252-E44F-83BB-E643E9B2FE7B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53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60" y="4038600"/>
            <a:ext cx="2971800" cy="185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928" y="4191000"/>
            <a:ext cx="412412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The promise must be sustainable &amp; scalable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04813" y="1600200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Can’t build a brand with a here today, gone     	tomorrow promise.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Once the brand keeps the promise, make it better.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Apple computers started with a clunky desktop.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Today the iPhone 7 is more powerful in 6.63 oz. 	than computer on Apollo 11 moon mission.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Apple scaled its products to include: iPhone, iPads, 	iPods,  iTunes, Apple TV, and much more.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4E76B6-5528-FD4F-9B3E-2DDAC97C05D1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557" name="439FD3EF-A2C9-4355-A22E-DDED550E93DB" descr="439FD3EF-A2C9-4355-A22E-DDED550E93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10175"/>
            <a:ext cx="8683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474AD94E-E57F-4341-BBEF-0CE5504E889A" descr="474AD94E-E57F-4341-BBEF-0CE5504E88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05400"/>
            <a:ext cx="777875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0D58AD87-962C-4804-A532-AF0141989A36" descr="0D58AD87-962C-4804-A532-AF0141989A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5214938"/>
            <a:ext cx="7000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1143000"/>
          </a:xfrm>
        </p:spPr>
        <p:txBody>
          <a:bodyPr/>
          <a:lstStyle/>
          <a:p>
            <a:r>
              <a:rPr lang="en-US" altLang="en-US" sz="2800" dirty="0">
                <a:solidFill>
                  <a:srgbClr val="2C67AE"/>
                </a:solidFill>
                <a:latin typeface="Bookman Old Style" charset="0"/>
              </a:rPr>
              <a:t>Paranoia is a secret sauce </a:t>
            </a:r>
            <a:br>
              <a:rPr lang="en-US" altLang="en-US" sz="2800" dirty="0">
                <a:solidFill>
                  <a:srgbClr val="2C67AE"/>
                </a:solidFill>
                <a:latin typeface="Bookman Old Style" charset="0"/>
              </a:rPr>
            </a:br>
            <a:r>
              <a:rPr lang="en-US" altLang="en-US" sz="2800" dirty="0">
                <a:solidFill>
                  <a:srgbClr val="2C67AE"/>
                </a:solidFill>
                <a:latin typeface="Bookman Old Style" charset="0"/>
              </a:rPr>
              <a:t>in continuously improving a brand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63" y="1749599"/>
            <a:ext cx="8229600" cy="4525963"/>
          </a:xfrm>
          <a:extLst/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A brand that looks over its shoulder improves.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Just be sure when you hear hoof beats you look for      	horses not zebras.</a:t>
            </a:r>
            <a:endParaRPr lang="en-US" sz="2400" dirty="0">
              <a:solidFill>
                <a:srgbClr val="2C67AE"/>
              </a:solidFill>
              <a:highlight>
                <a:srgbClr val="FFFF00"/>
              </a:highlight>
              <a:latin typeface="Bookman Old Style" panose="02050604050505020204" pitchFamily="18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A good brand </a:t>
            </a:r>
            <a:r>
              <a:rPr lang="en-US" sz="2400" b="1" dirty="0">
                <a:solidFill>
                  <a:srgbClr val="3366FF"/>
                </a:solidFill>
                <a:latin typeface="Bookman Old Style" panose="02050604050505020204" pitchFamily="18" charset="0"/>
              </a:rPr>
              <a:t>innovates &amp; disrupts.</a:t>
            </a:r>
            <a:endParaRPr lang="en-US" sz="2400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Failures are an important part of sustainability.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Constantly search for brand extensions that 	enhance the promise and open new markets.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3962DE-0678-CC49-8A0E-96E8659C01EA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582" name="Picture 5" descr="zebra-animal-sket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46038"/>
            <a:ext cx="1482725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Users\kylie.hammons\AppData\Local\Microsoft\Windows\Temporary Internet Files\Content.IE5\6RT9M9V2\MC900235199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-30163"/>
            <a:ext cx="141128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336675"/>
          </a:xfrm>
        </p:spPr>
        <p:txBody>
          <a:bodyPr/>
          <a:lstStyle/>
          <a:p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Protecting a brand integrity is job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011" y="1524000"/>
            <a:ext cx="8229600" cy="4525963"/>
          </a:xfrm>
          <a:extLst/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A brand’s most valuable asset is its reputation</a:t>
            </a: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2C67AE"/>
                </a:solidFill>
                <a:latin typeface="Bookman Old Style" panose="02050604050505020204" pitchFamily="18" charset="0"/>
              </a:rPr>
              <a:t>                           </a:t>
            </a:r>
            <a:r>
              <a:rPr 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– – well not so much today.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rgbClr val="2C67AE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Doing it right:                      	 </a:t>
            </a:r>
            <a:endParaRPr lang="en-US" sz="2800" dirty="0">
              <a:solidFill>
                <a:srgbClr val="3366FF"/>
              </a:solidFill>
              <a:highlight>
                <a:srgbClr val="FFFF00"/>
              </a:highlight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2C67AE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2C67AE"/>
                </a:solidFill>
                <a:latin typeface="Bookman Old Style" panose="02050604050505020204" pitchFamily="18" charset="0"/>
              </a:rPr>
              <a:t>The 1982               </a:t>
            </a:r>
            <a:r>
              <a:rPr lang="en-US" sz="2800" i="1" dirty="0">
                <a:solidFill>
                  <a:srgbClr val="2C67AE"/>
                </a:solidFill>
                <a:latin typeface="Bookman Old Style" panose="02050604050505020204" pitchFamily="18" charset="0"/>
              </a:rPr>
              <a:t>brand crisis.</a:t>
            </a:r>
            <a:endParaRPr 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FA386-772D-344C-BDE7-4D1534CD59EF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6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209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21" y="3496477"/>
            <a:ext cx="12255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73" y="3435351"/>
            <a:ext cx="92142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3343275"/>
            <a:ext cx="2819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585" y="4303312"/>
            <a:ext cx="1614015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3900" y="3422650"/>
            <a:ext cx="76200" cy="1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300" y="3575050"/>
            <a:ext cx="762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7515" y="2208582"/>
            <a:ext cx="2432907" cy="11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65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87338" y="261938"/>
            <a:ext cx="8382000" cy="1143000"/>
          </a:xfrm>
        </p:spPr>
        <p:txBody>
          <a:bodyPr/>
          <a:lstStyle/>
          <a:p>
            <a:r>
              <a:rPr lang="en-US" altLang="en-US" dirty="0"/>
              <a:t> </a:t>
            </a:r>
            <a:r>
              <a:rPr lang="en-US" altLang="en-US" sz="3000" dirty="0">
                <a:solidFill>
                  <a:srgbClr val="22518A"/>
                </a:solidFill>
                <a:latin typeface="Bookman Old Style" charset="0"/>
              </a:rPr>
              <a:t>Unhappy customer must always </a:t>
            </a:r>
            <a:br>
              <a:rPr lang="en-US" altLang="en-US" sz="3000" dirty="0">
                <a:solidFill>
                  <a:srgbClr val="22518A"/>
                </a:solidFill>
                <a:latin typeface="Bookman Old Style" charset="0"/>
              </a:rPr>
            </a:br>
            <a:r>
              <a:rPr lang="en-US" altLang="en-US" sz="3000" dirty="0">
                <a:solidFill>
                  <a:srgbClr val="22518A"/>
                </a:solidFill>
                <a:latin typeface="Bookman Old Style" charset="0"/>
              </a:rPr>
              <a:t>win --even when wrong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588963" y="1585913"/>
            <a:ext cx="8229600" cy="45259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If brand falls short, must fix as measured in 	 	hours or days - not weeks or months.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rgbClr val="2C67AE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Customers complaining are looking for a reason to 	continue to do business with the brand.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Biggest danger is brand fails and the customer 	remains silent, voting with wallet/feet.	 	 	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srgbClr val="2C67A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E498FD-8AAF-E04C-A1BD-8A48B1C0C630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62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241300"/>
            <a:ext cx="10477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95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00800" cy="1106686"/>
          </a:xfrm>
          <a:extLst/>
        </p:spPr>
        <p:txBody>
          <a:bodyPr/>
          <a:lstStyle/>
          <a:p>
            <a:pPr>
              <a:defRPr/>
            </a:pPr>
            <a:br>
              <a:rPr lang="en-US" altLang="en-US" sz="4000" dirty="0">
                <a:solidFill>
                  <a:srgbClr val="22518A"/>
                </a:solidFill>
              </a:rPr>
            </a:br>
            <a:br>
              <a:rPr lang="en-US" altLang="en-US" sz="4000" dirty="0">
                <a:solidFill>
                  <a:srgbClr val="22518A"/>
                </a:solidFill>
              </a:rPr>
            </a:br>
            <a:r>
              <a:rPr lang="en-US" altLang="en-US" sz="3200" dirty="0">
                <a:solidFill>
                  <a:srgbClr val="22518A"/>
                </a:solidFill>
                <a:latin typeface="Bookman Old Style" panose="02050604050505020204" pitchFamily="18" charset="0"/>
              </a:rPr>
              <a:t>Brands that flirt in the dark aren’t flirting – – no one sees </a:t>
            </a:r>
            <a:br>
              <a:rPr lang="en-US" altLang="en-US" dirty="0">
                <a:highlight>
                  <a:srgbClr val="FFFF00"/>
                </a:highlight>
              </a:rPr>
            </a:br>
            <a:endParaRPr lang="en-US" alt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51236"/>
            <a:ext cx="8440975" cy="4144764"/>
          </a:xfrm>
          <a:extLst/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What’s in it for the customer.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Delivering the promise makes satisfied customers 	brand advocates -- biggest promoters.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Create an aura of belonging for customers.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Airline mileage programs, car owners such as:	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rgbClr val="2C67AE"/>
              </a:solidFill>
              <a:highlight>
                <a:srgbClr val="FFFF00"/>
              </a:highlight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563D9C-1657-A542-8A1F-9BD1E92B0301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65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4725988"/>
            <a:ext cx="1233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35525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4721225"/>
            <a:ext cx="16779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648200"/>
            <a:ext cx="1684338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3" descr="Dark Room with Light">
            <a:hlinkClick r:id="rId6" tooltip="Dark Room with Light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11150"/>
            <a:ext cx="232727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03225" y="144463"/>
            <a:ext cx="8229600" cy="1143000"/>
          </a:xfrm>
        </p:spPr>
        <p:txBody>
          <a:bodyPr/>
          <a:lstStyle/>
          <a:p>
            <a:r>
              <a:rPr lang="en-US" altLang="en-US" sz="3600" dirty="0">
                <a:solidFill>
                  <a:srgbClr val="22518A"/>
                </a:solidFill>
                <a:latin typeface="Bookman Old Style" charset="0"/>
              </a:rPr>
              <a:t>Brands you never </a:t>
            </a:r>
            <a:br>
              <a:rPr lang="en-US" altLang="en-US" sz="3600" dirty="0">
                <a:solidFill>
                  <a:srgbClr val="22518A"/>
                </a:solidFill>
                <a:latin typeface="Bookman Old Style" charset="0"/>
              </a:rPr>
            </a:br>
            <a:r>
              <a:rPr lang="en-US" altLang="en-US" sz="3600" dirty="0">
                <a:solidFill>
                  <a:srgbClr val="22518A"/>
                </a:solidFill>
                <a:latin typeface="Bookman Old Style" charset="0"/>
              </a:rPr>
              <a:t>heard of and why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752168" y="1371600"/>
            <a:ext cx="8163232" cy="4525963"/>
          </a:xfrm>
        </p:spPr>
        <p:txBody>
          <a:bodyPr/>
          <a:lstStyle/>
          <a:p>
            <a:endParaRPr lang="en-US" altLang="en-US" sz="3000" dirty="0">
              <a:solidFill>
                <a:srgbClr val="3366FF"/>
              </a:solidFill>
              <a:latin typeface="Bookman Old Style" charset="0"/>
            </a:endParaRPr>
          </a:p>
          <a:p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Didn’t make a viable promise or broke it.</a:t>
            </a:r>
          </a:p>
          <a:p>
            <a:r>
              <a:rPr lang="en-US" altLang="en-US" sz="2800" dirty="0">
                <a:solidFill>
                  <a:srgbClr val="2C67AE"/>
                </a:solidFill>
                <a:latin typeface="Bookman Old Style" charset="0"/>
              </a:rPr>
              <a:t>Never created a reason to exist, i.e. 	what’s in it for the user.</a:t>
            </a:r>
          </a:p>
          <a:p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Wasn’t explained correctly.</a:t>
            </a:r>
          </a:p>
          <a:p>
            <a:r>
              <a:rPr lang="en-US" altLang="en-US" sz="2800" dirty="0">
                <a:solidFill>
                  <a:srgbClr val="2C67AE"/>
                </a:solidFill>
                <a:latin typeface="Bookman Old Style" charset="0"/>
              </a:rPr>
              <a:t>Attention, Interest, Desire, Action – – 	without evoking these will never get 		off the ground.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87DB91-6442-324D-B5BE-994659F9DE36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867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6183"/>
            <a:ext cx="1967870" cy="147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41" y="381000"/>
            <a:ext cx="2112184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Brands that started strong and fizzled-Why?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84325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Bookman Old Style" panose="02050604050505020204" pitchFamily="18" charset="0"/>
              </a:rPr>
              <a:t>            </a:t>
            </a:r>
            <a:r>
              <a:rPr lang="en-US" sz="2000" dirty="0">
                <a:solidFill>
                  <a:srgbClr val="3366FF"/>
                </a:solidFill>
                <a:latin typeface="Bookman Old Style" panose="02050604050505020204" pitchFamily="18" charset="0"/>
              </a:rPr>
              <a:t>      – no e-reader such as the Barnes &amp; Noble Nook --	-had Amazon run Borders website. Amazon converted 	Borders customers to its own.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0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Bookman Old Style" panose="02050604050505020204" pitchFamily="18" charset="0"/>
              </a:rPr>
              <a:t>                  – </a:t>
            </a:r>
            <a:r>
              <a:rPr lang="en-US" sz="2000" dirty="0">
                <a:solidFill>
                  <a:srgbClr val="2C67AE"/>
                </a:solidFill>
                <a:latin typeface="Bookman Old Style" panose="02050604050505020204" pitchFamily="18" charset="0"/>
              </a:rPr>
              <a:t>founded language learning using CD – ROM and 	didn’t see web learning and the Internet coming.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Bookman Old Style" panose="02050604050505020204" pitchFamily="18" charset="0"/>
              </a:rPr>
              <a:t>                                                        </a:t>
            </a:r>
            <a:r>
              <a:rPr lang="en-US" sz="2000" dirty="0">
                <a:solidFill>
                  <a:srgbClr val="3366FF"/>
                </a:solidFill>
                <a:latin typeface="Bookman Old Style" panose="02050604050505020204" pitchFamily="18" charset="0"/>
              </a:rPr>
              <a:t>– – lived in a world of 	brick and mortar ---didn’t realize customers are time- 	stressed, time-pressed. These brands needed the 	customer more than the customers needed them.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0D82E0-C8FA-A742-B084-07E31D0E6733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70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4325"/>
            <a:ext cx="149383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13716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48100"/>
            <a:ext cx="1295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30650"/>
            <a:ext cx="1304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3963988"/>
            <a:ext cx="1685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6629400" cy="533400"/>
          </a:xfrm>
          <a:extLst/>
        </p:spPr>
        <p:txBody>
          <a:bodyPr/>
          <a:lstStyle/>
          <a:p>
            <a:pPr>
              <a:defRPr/>
            </a:pPr>
            <a:br>
              <a:rPr lang="en-US" altLang="en-US" sz="3000" dirty="0">
                <a:solidFill>
                  <a:srgbClr val="22518A"/>
                </a:solidFill>
                <a:latin typeface="Bookman Old Style" panose="02050604050505020204" pitchFamily="18" charset="0"/>
              </a:rPr>
            </a:br>
            <a:r>
              <a:rPr lang="en-US" altLang="en-US" sz="3000" dirty="0">
                <a:solidFill>
                  <a:srgbClr val="22518A"/>
                </a:solidFill>
                <a:latin typeface="Bookman Old Style" panose="02050604050505020204" pitchFamily="18" charset="0"/>
              </a:rPr>
              <a:t>A rose is a rose by any name </a:t>
            </a:r>
            <a:r>
              <a:rPr lang="mr-IN" altLang="en-US" sz="3000" dirty="0">
                <a:solidFill>
                  <a:srgbClr val="22518A"/>
                </a:solidFill>
                <a:latin typeface="Bookman Old Style" panose="02050604050505020204" pitchFamily="18" charset="0"/>
              </a:rPr>
              <a:t>…</a:t>
            </a:r>
            <a:r>
              <a:rPr lang="en-US" altLang="en-US" sz="3000" dirty="0">
                <a:solidFill>
                  <a:srgbClr val="22518A"/>
                </a:solidFill>
                <a:latin typeface="Bookman Old Style" panose="02050604050505020204" pitchFamily="18" charset="0"/>
              </a:rPr>
              <a:t>brand names that </a:t>
            </a:r>
            <a:br>
              <a:rPr lang="en-US" altLang="en-US" sz="3000" dirty="0">
                <a:solidFill>
                  <a:srgbClr val="22518A"/>
                </a:solidFill>
                <a:latin typeface="Bookman Old Style" panose="02050604050505020204" pitchFamily="18" charset="0"/>
              </a:rPr>
            </a:br>
            <a:r>
              <a:rPr lang="en-US" altLang="en-US" sz="3000" dirty="0">
                <a:solidFill>
                  <a:srgbClr val="22518A"/>
                </a:solidFill>
                <a:latin typeface="Bookman Old Style" panose="02050604050505020204" pitchFamily="18" charset="0"/>
              </a:rPr>
              <a:t>initially meant nothing</a:t>
            </a:r>
            <a:br>
              <a:rPr lang="en-US" altLang="en-US" dirty="0"/>
            </a:br>
            <a:br>
              <a:rPr lang="en-US" altLang="en-US" dirty="0">
                <a:highlight>
                  <a:srgbClr val="FFFF00"/>
                </a:highlight>
              </a:rPr>
            </a:br>
            <a:endParaRPr lang="en-US" altLang="en-US" dirty="0">
              <a:highlight>
                <a:srgbClr val="FFFF00"/>
              </a:highlight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52400" y="1542256"/>
            <a:ext cx="8647112" cy="48053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dirty="0">
                <a:solidFill>
                  <a:srgbClr val="3366FF"/>
                </a:solidFill>
                <a:latin typeface="Bookman Old Style" panose="02050604050505020204" pitchFamily="18" charset="0"/>
              </a:rPr>
              <a:t>   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3366FF"/>
                </a:solidFill>
                <a:latin typeface="Bookman Old Style" panose="02050604050505020204" pitchFamily="18" charset="0"/>
              </a:rPr>
              <a:t>          	–</a:t>
            </a:r>
            <a:r>
              <a:rPr lang="en-US" alt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000" dirty="0">
                <a:solidFill>
                  <a:srgbClr val="3366FF"/>
                </a:solidFill>
                <a:latin typeface="Bookman Old Style" panose="02050604050505020204" pitchFamily="18" charset="0"/>
              </a:rPr>
              <a:t>four meaningless letters that became the 				    	brand for I-EEE-802.11, which didn’t quite </a:t>
            </a:r>
          </a:p>
          <a:p>
            <a:pPr marL="2743200" lvl="6" indent="0">
              <a:buNone/>
              <a:defRPr/>
            </a:pPr>
            <a:r>
              <a:rPr lang="en-US" altLang="en-US" dirty="0">
                <a:solidFill>
                  <a:srgbClr val="3366FF"/>
                </a:solidFill>
                <a:latin typeface="Bookman Old Style" panose="02050604050505020204" pitchFamily="18" charset="0"/>
              </a:rPr>
              <a:t>roll off the tongue.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3366FF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000" dirty="0">
                <a:solidFill>
                  <a:srgbClr val="2C67AE"/>
                </a:solidFill>
                <a:latin typeface="Bookman Old Style" panose="02050604050505020204" pitchFamily="18" charset="0"/>
              </a:rPr>
              <a:t>                   – - wasn’t a name but made-up to epitomize quality. 			Sounded/looked so awkward that it had to be 			authentic.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rgbClr val="2C67AE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3366FF"/>
                </a:solidFill>
                <a:latin typeface="Bookman Old Style" panose="02050604050505020204" pitchFamily="18" charset="0"/>
              </a:rPr>
              <a:t>                   – a weird name that meant nothing until					Google began flirting with						customers. Sounded so strange it 					became catchy quickly.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302D04-B1E9-7E4D-A5D4-BCD00AE6CE9A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725" name="AutoShape 6" descr="Image result for colored graphic of rose with a stem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7391400" y="338138"/>
            <a:ext cx="914400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26" name="AutoShape 8" descr="Image result for colored graphic of rose with a stem">
            <a:hlinkClick r:id="rId2"/>
          </p:cNvPr>
          <p:cNvSpPr>
            <a:spLocks noChangeAspect="1" noChangeArrowheads="1"/>
          </p:cNvSpPr>
          <p:nvPr/>
        </p:nvSpPr>
        <p:spPr bwMode="auto">
          <a:xfrm flipV="1">
            <a:off x="6092825" y="5181600"/>
            <a:ext cx="259715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07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0857">
            <a:off x="5724175" y="338582"/>
            <a:ext cx="1484392" cy="108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81312"/>
            <a:ext cx="204675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42256"/>
            <a:ext cx="1676400" cy="167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1752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25450" y="228600"/>
            <a:ext cx="8229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rgbClr val="22518A"/>
                </a:solidFill>
                <a:latin typeface="Bookman Old Style" charset="0"/>
              </a:rPr>
              <a:t>          My own case study – –</a:t>
            </a:r>
            <a:br>
              <a:rPr lang="en-US" altLang="en-US" sz="3200" dirty="0">
                <a:solidFill>
                  <a:srgbClr val="22518A"/>
                </a:solidFill>
                <a:latin typeface="Bookman Old Style" charset="0"/>
              </a:rPr>
            </a:br>
            <a:r>
              <a:rPr lang="en-US" altLang="en-US" sz="3200" dirty="0">
                <a:solidFill>
                  <a:srgbClr val="22518A"/>
                </a:solidFill>
                <a:latin typeface="Bookman Old Style" charset="0"/>
              </a:rPr>
              <a:t>        OfficeMax (OMX</a:t>
            </a:r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)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524656" y="1585912"/>
            <a:ext cx="8293907" cy="4525963"/>
          </a:xfrm>
          <a:extLst/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2C67AE"/>
                </a:solidFill>
                <a:latin typeface="Bookman Old Style" panose="02050604050505020204" pitchFamily="18" charset="0"/>
              </a:rPr>
              <a:t>Started with $20 thousand of my own 	money, a partner and a few investors. 	Mostly doctors and lawyers. Why?</a:t>
            </a:r>
          </a:p>
          <a:p>
            <a:pPr marL="0" indent="0">
              <a:buNone/>
              <a:defRPr/>
            </a:pPr>
            <a:endParaRPr lang="en-US" altLang="en-US" sz="2800" dirty="0">
              <a:solidFill>
                <a:srgbClr val="2C67AE"/>
              </a:solidFill>
              <a:highlight>
                <a:srgbClr val="FFFF00"/>
              </a:highlight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Opened first store in 1988 Cle. (Mayfield  	Hts.) grew to 1100 stores throughout 	the US and internationally with revenues 	of $5 billion.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5D4C23-3A49-6547-A9C5-056869E141CB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17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3"/>
            <a:ext cx="23622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>
                <a:solidFill>
                  <a:srgbClr val="22518A"/>
                </a:solidFill>
                <a:latin typeface="Bookman Old Style" charset="0"/>
                <a:ea typeface="Arial" charset="0"/>
                <a:cs typeface="Arial" charset="0"/>
              </a:rPr>
              <a:t>The Building of a Brand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88963" y="1585913"/>
            <a:ext cx="8229600" cy="4525962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srgbClr val="2C67AE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solidFill>
                  <a:srgbClr val="3366FF"/>
                </a:solidFill>
                <a:latin typeface="Bookman Old Style" panose="02050604050505020204" pitchFamily="18" charset="0"/>
              </a:rPr>
              <a:t>What is a brand, how to create it and more importantly how to sustain and scale it</a:t>
            </a:r>
            <a:r>
              <a:rPr lang="en-US" altLang="en-US" sz="3600" dirty="0">
                <a:solidFill>
                  <a:srgbClr val="2C67AE"/>
                </a:solidFill>
                <a:latin typeface="Bookman Old Style" panose="02050604050505020204" pitchFamily="18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2800" dirty="0">
              <a:solidFill>
                <a:srgbClr val="22518A"/>
              </a:solidFill>
              <a:latin typeface="Bookman Old Style" panose="020506040505050202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2800" i="1" dirty="0">
                <a:solidFill>
                  <a:srgbClr val="2C67AE"/>
                </a:solidFill>
                <a:latin typeface="Bookman Old Style" panose="02050604050505020204" pitchFamily="18" charset="0"/>
              </a:rPr>
              <a:t>Good brands never stop improving.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28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3B8EEE-1BE5-6C46-A46C-03234A7436F5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	</a:t>
            </a:r>
            <a:r>
              <a:rPr lang="mr-IN" altLang="en-US" dirty="0">
                <a:solidFill>
                  <a:srgbClr val="22518A"/>
                </a:solidFill>
                <a:latin typeface="Bookman Old Style" charset="0"/>
                <a:ea typeface="Mangal" charset="0"/>
              </a:rPr>
              <a:t>……</a:t>
            </a:r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.</a:t>
            </a:r>
            <a:r>
              <a:rPr lang="en-US" altLang="en-US" sz="3600" dirty="0">
                <a:solidFill>
                  <a:srgbClr val="22518A"/>
                </a:solidFill>
                <a:latin typeface="Bookman Old Style" charset="0"/>
              </a:rPr>
              <a:t>OfficeMax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47800"/>
            <a:ext cx="8229600" cy="4525963"/>
          </a:xfrm>
          <a:extLst/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Pioneers are many times found face down in 	the mud – – with arrows in their backs</a:t>
            </a:r>
            <a:r>
              <a:rPr lang="en-US" dirty="0">
                <a:solidFill>
                  <a:srgbClr val="3366FF"/>
                </a:solidFill>
                <a:latin typeface="Bookman Old Style" panose="02050604050505020204" pitchFamily="18" charset="0"/>
              </a:rPr>
              <a:t>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2C67AE"/>
                </a:solidFill>
                <a:latin typeface="Bookman Old Style" panose="02050604050505020204" pitchFamily="18" charset="0"/>
              </a:rPr>
              <a:t>OMX was number 19 to start in new 	industry of 20 companies.</a:t>
            </a:r>
            <a:endParaRPr lang="en-US" sz="2800" dirty="0">
              <a:latin typeface="Bookman Old Style" panose="02050604050505020204" pitchFamily="18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Built the brand by positioning against what 	the others were doing wrong.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37E8A2-A740-A343-86B4-16A02C35EE7B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773" name="AutoShape 7" descr="Image result for photo of daniel boone"/>
          <p:cNvSpPr>
            <a:spLocks noChangeAspect="1" noChangeArrowheads="1"/>
          </p:cNvSpPr>
          <p:nvPr/>
        </p:nvSpPr>
        <p:spPr bwMode="auto">
          <a:xfrm>
            <a:off x="3929063" y="2795588"/>
            <a:ext cx="12858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27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2074"/>
            <a:ext cx="2163119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rgbClr val="22518A"/>
                </a:solidFill>
                <a:latin typeface="Bookman Old Style" charset="0"/>
              </a:rPr>
              <a:t>               OMX </a:t>
            </a:r>
            <a:r>
              <a:rPr lang="en-US" altLang="en-US" sz="3600" dirty="0">
                <a:solidFill>
                  <a:srgbClr val="22518A"/>
                </a:solidFill>
                <a:latin typeface="Bookman Old Style" charset="0"/>
              </a:rPr>
              <a:t>early winning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3" y="1585913"/>
            <a:ext cx="8229600" cy="45259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First two years stayed out of the way of 	competition. Not enough money to fight.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2C67AE"/>
                </a:solidFill>
                <a:latin typeface="Bookman Old Style" panose="02050604050505020204" pitchFamily="18" charset="0"/>
              </a:rPr>
              <a:t>Began with a whisper and built to a shout.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Kept </a:t>
            </a:r>
            <a:r>
              <a:rPr lang="en-US" sz="2800" b="1" dirty="0">
                <a:solidFill>
                  <a:srgbClr val="3366FF"/>
                </a:solidFill>
                <a:latin typeface="Bookman Old Style" panose="02050604050505020204" pitchFamily="18" charset="0"/>
              </a:rPr>
              <a:t>promise of selection, service, price</a:t>
            </a: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 	&amp; product </a:t>
            </a:r>
            <a:r>
              <a:rPr lang="en-US" sz="2800" b="1" dirty="0">
                <a:solidFill>
                  <a:srgbClr val="3366FF"/>
                </a:solidFill>
                <a:latin typeface="Bookman Old Style" panose="02050604050505020204" pitchFamily="18" charset="0"/>
              </a:rPr>
              <a:t>knowledge</a:t>
            </a: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2C67AE"/>
                </a:solidFill>
                <a:latin typeface="Bookman Old Style" panose="02050604050505020204" pitchFamily="18" charset="0"/>
              </a:rPr>
              <a:t>Located stores to intercept customers – – 	corner of Main and Main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 Opened next to a competitor, if possible.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0226A7-257E-BA48-97E7-57B478BD2DED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797" name="irc_mi" descr="http://inspiredoverflow.com/wp-content/uploads/2012/01/Runner_crossing_the_finish_line_victoriously_412PCN00671.jpg">
            <a:hlinkClick r:id="rId2"/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7663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5613" y="228600"/>
            <a:ext cx="8229600" cy="1143000"/>
          </a:xfrm>
        </p:spPr>
        <p:txBody>
          <a:bodyPr/>
          <a:lstStyle/>
          <a:p>
            <a:r>
              <a:rPr lang="en-US" altLang="en-US" sz="2800" dirty="0">
                <a:solidFill>
                  <a:srgbClr val="22518A"/>
                </a:solidFill>
                <a:latin typeface="Bookman Old Style" charset="0"/>
              </a:rPr>
              <a:t>    </a:t>
            </a:r>
            <a:r>
              <a:rPr lang="en-US" altLang="en-US" sz="3600" dirty="0">
                <a:solidFill>
                  <a:srgbClr val="22518A"/>
                </a:solidFill>
                <a:latin typeface="Bookman Old Style" charset="0"/>
              </a:rPr>
              <a:t>Positioned OMX against competitors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501444" y="1535113"/>
            <a:ext cx="7042355" cy="4591050"/>
          </a:xfrm>
        </p:spPr>
        <p:txBody>
          <a:bodyPr/>
          <a:lstStyle/>
          <a:p>
            <a:r>
              <a:rPr lang="en-US" altLang="en-US" sz="2000" dirty="0">
                <a:solidFill>
                  <a:srgbClr val="3366FF"/>
                </a:solidFill>
                <a:latin typeface="Bookman Old Style" charset="0"/>
              </a:rPr>
              <a:t>Traditional office stores opened when owners 	wanted to do business, 9 to 5 syndrome, 	not    	not when customers wanted to shop.</a:t>
            </a:r>
          </a:p>
          <a:p>
            <a:r>
              <a:rPr lang="en-US" altLang="en-US" sz="2000" dirty="0">
                <a:solidFill>
                  <a:srgbClr val="2C67AE"/>
                </a:solidFill>
                <a:latin typeface="Bookman Old Style" charset="0"/>
              </a:rPr>
              <a:t>Eliminated price as a determinant – by 	</a:t>
            </a:r>
            <a:r>
              <a:rPr lang="en-US" altLang="en-US" sz="2000" b="1" dirty="0">
                <a:solidFill>
                  <a:srgbClr val="2C67AE"/>
                </a:solidFill>
                <a:latin typeface="Bookman Old Style" charset="0"/>
              </a:rPr>
              <a:t>guaranteeing the lowest price</a:t>
            </a:r>
            <a:r>
              <a:rPr lang="en-US" altLang="en-US" sz="2000" dirty="0">
                <a:solidFill>
                  <a:srgbClr val="2C67AE"/>
                </a:solidFill>
                <a:latin typeface="Bookman Old Style" charset="0"/>
              </a:rPr>
              <a:t>.</a:t>
            </a:r>
          </a:p>
          <a:p>
            <a:r>
              <a:rPr lang="en-US" altLang="en-US" sz="2000" dirty="0">
                <a:solidFill>
                  <a:srgbClr val="3366FF"/>
                </a:solidFill>
                <a:latin typeface="Bookman Old Style" charset="0"/>
              </a:rPr>
              <a:t>Traditional retailers sold everything in a plain 	brown box.</a:t>
            </a:r>
          </a:p>
          <a:p>
            <a:r>
              <a:rPr lang="en-US" altLang="en-US" sz="2000" dirty="0">
                <a:solidFill>
                  <a:srgbClr val="2C67AE"/>
                </a:solidFill>
                <a:latin typeface="Bookman Old Style" charset="0"/>
              </a:rPr>
              <a:t>OMX took everything out of the box, brought  	product to life - encouraged prospective 	buyers to touch/feel to experience what </a:t>
            </a:r>
          </a:p>
          <a:p>
            <a:pPr marL="457200" lvl="1" indent="0">
              <a:buFont typeface="Arial" charset="0"/>
              <a:buNone/>
            </a:pPr>
            <a:r>
              <a:rPr lang="en-US" altLang="en-US" sz="1600" dirty="0">
                <a:solidFill>
                  <a:srgbClr val="2C67AE"/>
                </a:solidFill>
                <a:latin typeface="Bookman Old Style" charset="0"/>
              </a:rPr>
              <a:t> 	</a:t>
            </a:r>
            <a:r>
              <a:rPr lang="en-US" altLang="en-US" sz="2000" dirty="0">
                <a:solidFill>
                  <a:srgbClr val="2C67AE"/>
                </a:solidFill>
                <a:latin typeface="Bookman Old Style" charset="0"/>
              </a:rPr>
              <a:t>the product did.</a:t>
            </a:r>
          </a:p>
          <a:p>
            <a:endParaRPr lang="en-US" alt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0C85DF-19FC-124F-AFC4-FFD8D160CB9F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48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600200"/>
            <a:ext cx="20367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038601"/>
            <a:ext cx="220821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85800" y="439738"/>
            <a:ext cx="8229600" cy="1295400"/>
          </a:xfrm>
        </p:spPr>
        <p:txBody>
          <a:bodyPr/>
          <a:lstStyle/>
          <a:p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         Positioning OfficeMax</a:t>
            </a:r>
            <a:br>
              <a:rPr lang="en-US" altLang="en-US" dirty="0">
                <a:solidFill>
                  <a:srgbClr val="22518A"/>
                </a:solidFill>
                <a:latin typeface="Bookman Old Style" charset="0"/>
              </a:rPr>
            </a:br>
            <a:endParaRPr lang="en-US" altLang="en-US" b="1" i="1" u="sng" dirty="0">
              <a:solidFill>
                <a:srgbClr val="22518A"/>
              </a:solidFill>
              <a:latin typeface="Bookman Old Style" charset="0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588963" y="1585913"/>
            <a:ext cx="8229600" cy="45259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Trained Associates to explain attributes of 	every product.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OMX return policy was: didn’t have one. Customer 	was always right </a:t>
            </a:r>
            <a:r>
              <a:rPr lang="en-US" altLang="en-US" sz="2400" b="1" u="sng" dirty="0">
                <a:solidFill>
                  <a:srgbClr val="2C67AE"/>
                </a:solidFill>
                <a:latin typeface="Bookman Old Style" panose="02050604050505020204" pitchFamily="18" charset="0"/>
              </a:rPr>
              <a:t>even if wrong</a:t>
            </a:r>
            <a:r>
              <a:rPr lang="en-US" altLang="en-US" sz="2400" u="sng" dirty="0">
                <a:solidFill>
                  <a:srgbClr val="2C67AE"/>
                </a:solidFill>
                <a:latin typeface="Bookman Old Style" panose="020506040505050202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2400" u="sng" dirty="0">
              <a:solidFill>
                <a:srgbClr val="2C67AE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In 16 years, over 10 iterations of prototype store – –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Created scalable offerings – – brand extensions: 	FurnitureMax, CopyMax, TechMax, BatteryMax 	commercial sales, catalog, internet.</a:t>
            </a:r>
            <a:endParaRPr lang="en-US" altLang="en-US" sz="2400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85323A-12AB-114F-9354-071D744E3657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2438400" cy="12110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solidFill>
                  <a:srgbClr val="22518A"/>
                </a:solidFill>
                <a:latin typeface="Bookman Old Style" charset="0"/>
              </a:rPr>
              <a:t>Who were the undercover OfficeMax Reps: Bartolo Colon, Orel Hershiser?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600200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Listened to customers to improve the brand, but 	had to be a good detective/translator, 	understand what customers really meant.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C67AE"/>
                </a:solidFill>
                <a:latin typeface="Bookman Old Style" panose="02050604050505020204" pitchFamily="18" charset="0"/>
              </a:rPr>
              <a:t>When something wasn’t working pulled the plug 	and started over.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366FF"/>
                </a:solidFill>
                <a:latin typeface="Bookman Old Style" panose="02050604050505020204" pitchFamily="18" charset="0"/>
              </a:rPr>
              <a:t>Experiment – – don’t have to hit a home run every 	time at bat.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41B634-7B91-014F-AC3C-156AF575F3BF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68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13" y="280988"/>
            <a:ext cx="1276351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Content Placeholder 8" descr="pulling-the-plu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14900"/>
            <a:ext cx="18288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0638"/>
            <a:ext cx="90011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95300" y="1619251"/>
            <a:ext cx="8229600" cy="44767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altLang="en-US" sz="4400" dirty="0">
                <a:solidFill>
                  <a:srgbClr val="3366FF"/>
                </a:solidFill>
                <a:latin typeface="Bookman Old Style" charset="0"/>
              </a:rPr>
              <a:t>The ingredients that made OMX 1 of 5 companies to reach revenue of $3 billion in first 8 yrs. of starting?*</a:t>
            </a:r>
          </a:p>
          <a:p>
            <a:pPr marL="0" indent="0" algn="ctr">
              <a:buFont typeface="Arial" charset="0"/>
              <a:buNone/>
            </a:pPr>
            <a:r>
              <a:rPr lang="en-US" altLang="en-US" sz="4400" dirty="0">
                <a:solidFill>
                  <a:srgbClr val="3366FF"/>
                </a:solidFill>
                <a:latin typeface="Bookman Old Style" charset="0"/>
              </a:rPr>
              <a:t> </a:t>
            </a:r>
            <a:endParaRPr lang="en-US" altLang="en-US" dirty="0">
              <a:solidFill>
                <a:srgbClr val="3366FF"/>
              </a:solidFill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42F14E-16C5-2743-9F81-136E7BF7354F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495300" y="304800"/>
            <a:ext cx="830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2C67AE"/>
                </a:solidFill>
                <a:latin typeface="Bookman Old Style" charset="0"/>
              </a:rPr>
              <a:t>Business Plan vs.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2C67AE"/>
                </a:solidFill>
                <a:latin typeface="Bookman Old Style" charset="0"/>
              </a:rPr>
              <a:t> Being Opportunistic </a:t>
            </a:r>
          </a:p>
        </p:txBody>
      </p:sp>
      <p:pic>
        <p:nvPicPr>
          <p:cNvPr id="378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94189"/>
            <a:ext cx="1562100" cy="167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600" y="5683452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*Companies that began before 2005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588963" y="1585913"/>
            <a:ext cx="8229600" cy="452596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US" altLang="en-US" sz="7200" dirty="0"/>
          </a:p>
          <a:p>
            <a:pPr marL="0" indent="0" algn="ctr">
              <a:buFont typeface="Arial" charset="0"/>
              <a:buNone/>
            </a:pPr>
            <a:r>
              <a:rPr lang="en-US" altLang="en-US" sz="6000" dirty="0">
                <a:solidFill>
                  <a:srgbClr val="3366FF"/>
                </a:solidFill>
                <a:latin typeface="Bookman Old Style" charset="0"/>
              </a:rPr>
              <a:t>Made big promises!!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65C806-CDD4-7640-9182-7E096AF757C8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16" name="TextBox 1"/>
          <p:cNvSpPr txBox="1">
            <a:spLocks noChangeArrowheads="1"/>
          </p:cNvSpPr>
          <p:nvPr/>
        </p:nvSpPr>
        <p:spPr bwMode="auto">
          <a:xfrm>
            <a:off x="381000" y="533400"/>
            <a:ext cx="8382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2C67AE"/>
                </a:solidFill>
                <a:latin typeface="Bookman Old Style" charset="0"/>
              </a:rPr>
              <a:t>OfficeMax</a:t>
            </a:r>
          </a:p>
        </p:txBody>
      </p:sp>
      <p:pic>
        <p:nvPicPr>
          <p:cNvPr id="3891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"/>
            <a:ext cx="34290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588963" y="1585913"/>
            <a:ext cx="8229600" cy="452596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US" altLang="en-US" sz="4800" dirty="0">
              <a:solidFill>
                <a:srgbClr val="2C67AE"/>
              </a:solidFill>
              <a:latin typeface="Bookman Old Style" charset="0"/>
            </a:endParaRPr>
          </a:p>
          <a:p>
            <a:pPr marL="0" indent="0" algn="ctr">
              <a:buFont typeface="Arial" charset="0"/>
              <a:buNone/>
            </a:pPr>
            <a:r>
              <a:rPr lang="en-US" altLang="en-US" sz="4800" dirty="0">
                <a:solidFill>
                  <a:srgbClr val="3366FF"/>
                </a:solidFill>
                <a:latin typeface="Bookman Old Style" charset="0"/>
              </a:rPr>
              <a:t>Kept every promise or stopped making the promise</a:t>
            </a:r>
          </a:p>
          <a:p>
            <a:pPr marL="0" indent="0" algn="ctr">
              <a:buFont typeface="Arial" charset="0"/>
              <a:buNone/>
            </a:pPr>
            <a:r>
              <a:rPr lang="en-US" altLang="en-US" sz="4800" dirty="0">
                <a:solidFill>
                  <a:srgbClr val="3366FF"/>
                </a:solidFill>
                <a:latin typeface="Bookman Old Style" charset="0"/>
              </a:rPr>
              <a:t>if couldn’t deliver.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87670A-1B91-4249-A173-CB62B04CCEAE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99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"/>
            <a:ext cx="34290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solidFill>
                  <a:srgbClr val="22518A"/>
                </a:solidFill>
                <a:latin typeface="Bookman Old Style" charset="0"/>
              </a:rPr>
              <a:t>Created an internal,   </a:t>
            </a:r>
            <a:br>
              <a:rPr lang="en-US" altLang="en-US" sz="2800" dirty="0">
                <a:solidFill>
                  <a:srgbClr val="22518A"/>
                </a:solidFill>
                <a:latin typeface="Bookman Old Style" charset="0"/>
              </a:rPr>
            </a:br>
            <a:r>
              <a:rPr lang="en-US" altLang="en-US" sz="2800" dirty="0">
                <a:solidFill>
                  <a:srgbClr val="22518A"/>
                </a:solidFill>
                <a:latin typeface="Bookman Old Style" charset="0"/>
              </a:rPr>
              <a:t>unique brand-aka Culture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588963" y="1585913"/>
            <a:ext cx="8229600" cy="4525962"/>
          </a:xfrm>
        </p:spPr>
        <p:txBody>
          <a:bodyPr/>
          <a:lstStyle/>
          <a:p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Relentless pursuit of innovating – – a team 	that never quit.</a:t>
            </a:r>
          </a:p>
          <a:p>
            <a:r>
              <a:rPr lang="en-US" altLang="en-US" sz="2800" dirty="0">
                <a:solidFill>
                  <a:srgbClr val="2C67AE"/>
                </a:solidFill>
                <a:latin typeface="Bookman Old Style" charset="0"/>
              </a:rPr>
              <a:t>“Come from behind kids” – – relished being 	the underdog – – surprised on the 	upside.</a:t>
            </a:r>
          </a:p>
          <a:p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Employees minimal experience, but very smart, unrelenting could go further faster. </a:t>
            </a:r>
            <a:endParaRPr lang="en-US" altLang="en-US" sz="1100" b="1" i="1" u="sng" dirty="0">
              <a:solidFill>
                <a:srgbClr val="3366FF"/>
              </a:solidFill>
              <a:latin typeface="Bookman Old Style" charset="0"/>
            </a:endParaRPr>
          </a:p>
          <a:p>
            <a:r>
              <a:rPr lang="en-US" altLang="en-US" sz="2800" dirty="0">
                <a:solidFill>
                  <a:srgbClr val="2C67AE"/>
                </a:solidFill>
                <a:latin typeface="Bookman Old Style" charset="0"/>
              </a:rPr>
              <a:t>A company that could laugh at itself, have  	fun, but didn’t suffer fools.</a:t>
            </a:r>
          </a:p>
          <a:p>
            <a:endParaRPr lang="en-US" alt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45EA2F-04A4-9C48-858E-AC20F612978F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09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943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22518A"/>
                </a:solidFill>
                <a:latin typeface="Bookman Old Style" charset="0"/>
              </a:rPr>
              <a:t>Skin in the game and a pot of gold at the end of the rainbow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398206" y="1447800"/>
            <a:ext cx="8326694" cy="47609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3366FF"/>
                </a:solidFill>
                <a:latin typeface="Bookman Old Style" panose="02050604050505020204" pitchFamily="18" charset="0"/>
              </a:rPr>
              <a:t>Every employee in management 	including 1100 store management    	teams had a piece of the action.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2C67AE"/>
                </a:solidFill>
                <a:latin typeface="Bookman Old Style" panose="02050604050505020204" pitchFamily="18" charset="0"/>
              </a:rPr>
              <a:t>Provided payoffs along the way but no 	free rides.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F2C0ED-0A80-064A-86F0-B2EAC28237AA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198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58" y="1484312"/>
            <a:ext cx="1624842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Let’s Play </a:t>
            </a:r>
            <a:br>
              <a:rPr lang="en-US" altLang="en-US" dirty="0">
                <a:solidFill>
                  <a:srgbClr val="22518A"/>
                </a:solidFill>
                <a:latin typeface="Bookman Old Style" charset="0"/>
              </a:rPr>
            </a:br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“Name That Tune”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229600" cy="4525963"/>
          </a:xfrm>
          <a:extLst/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solidFill>
                  <a:srgbClr val="3366FF"/>
                </a:solidFill>
                <a:latin typeface="Bookman Old Style" panose="02050604050505020204" pitchFamily="18" charset="0"/>
              </a:rPr>
              <a:t>How many beats will it take you to name these…?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400" dirty="0">
              <a:solidFill>
                <a:srgbClr val="3366FF"/>
              </a:solidFill>
              <a:highlight>
                <a:srgbClr val="FFFF00"/>
              </a:highlight>
              <a:latin typeface="Bookman Old Style" panose="020506040505050202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400" dirty="0">
              <a:solidFill>
                <a:srgbClr val="2C67A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21FA46-2040-B44C-A4A7-0128817C34F4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43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52800"/>
            <a:ext cx="49911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. Coke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470852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udweiser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275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een Giant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47275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cDonald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7275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solidFill>
                  <a:srgbClr val="22518A"/>
                </a:solidFill>
                <a:latin typeface="Bookman Old Style" charset="0"/>
              </a:rPr>
              <a:t>            </a:t>
            </a:r>
            <a:r>
              <a:rPr lang="en-US" altLang="en-US" sz="2400" dirty="0">
                <a:solidFill>
                  <a:srgbClr val="22518A"/>
                </a:solidFill>
                <a:latin typeface="Bookman Old Style" charset="0"/>
              </a:rPr>
              <a:t>OMX LIF0– – Know when to hold ‘em,</a:t>
            </a:r>
            <a:br>
              <a:rPr lang="en-US" altLang="en-US" sz="2400" dirty="0">
                <a:solidFill>
                  <a:srgbClr val="22518A"/>
                </a:solidFill>
                <a:latin typeface="Bookman Old Style" charset="0"/>
              </a:rPr>
            </a:br>
            <a:r>
              <a:rPr lang="en-US" altLang="en-US" sz="2400" dirty="0">
                <a:solidFill>
                  <a:srgbClr val="22518A"/>
                </a:solidFill>
                <a:latin typeface="Bookman Old Style" charset="0"/>
              </a:rPr>
              <a:t> when to fold ‘em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87830"/>
            <a:ext cx="8229600" cy="4525962"/>
          </a:xfrm>
          <a:extLst/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Sold OMX for $5 billion after 16 years.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2C67AE"/>
                </a:solidFill>
                <a:latin typeface="Bookman Old Style" panose="02050604050505020204" pitchFamily="18" charset="0"/>
              </a:rPr>
              <a:t>Created many millionaires, educations for 	children, enabled associates to buy 	dream homes, more comfortable 	retirement.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rgbClr val="2C67AE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 	       “Stories about OMX like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	   fine wine improved with age?”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6005D-BBFF-F84D-9BC5-960BE425B671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3013" name="Picture 12" descr="http://files.plentypoker.com/wp-content/uploads/2012/05/kenny-rogers-meandmybadself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"/>
            <a:ext cx="1828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36563" y="304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People can be brands, too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36563" y="1472407"/>
            <a:ext cx="8288337" cy="4527550"/>
          </a:xfrm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LeBron James  </a:t>
            </a:r>
            <a:r>
              <a:rPr lang="en-US" altLang="en-US" sz="2400" dirty="0">
                <a:solidFill>
                  <a:srgbClr val="3366FF"/>
                </a:solidFill>
                <a:latin typeface="Bookman Old Style" charset="0"/>
              </a:rPr>
              <a:t>(nothing but </a:t>
            </a:r>
            <a:r>
              <a:rPr lang="en-US" altLang="en-US" sz="2400" b="1" dirty="0">
                <a:solidFill>
                  <a:srgbClr val="3366FF"/>
                </a:solidFill>
                <a:latin typeface="Bookman Old Style" charset="0"/>
              </a:rPr>
              <a:t>net</a:t>
            </a:r>
            <a:r>
              <a:rPr lang="en-US" altLang="en-US" sz="2400" dirty="0">
                <a:solidFill>
                  <a:srgbClr val="3366FF"/>
                </a:solidFill>
                <a:latin typeface="Bookman Old Style" charset="0"/>
              </a:rPr>
              <a:t>)</a:t>
            </a:r>
          </a:p>
          <a:p>
            <a:r>
              <a:rPr lang="en-US" altLang="en-US" sz="2800" dirty="0">
                <a:solidFill>
                  <a:srgbClr val="2C67AE"/>
                </a:solidFill>
                <a:latin typeface="Bookman Old Style" charset="0"/>
              </a:rPr>
              <a:t>Warren Buffett </a:t>
            </a:r>
            <a:r>
              <a:rPr lang="en-US" altLang="en-US" sz="2400" dirty="0">
                <a:solidFill>
                  <a:srgbClr val="2C67AE"/>
                </a:solidFill>
                <a:latin typeface="Bookman Old Style" charset="0"/>
              </a:rPr>
              <a:t>(nothing but </a:t>
            </a:r>
            <a:r>
              <a:rPr lang="en-US" altLang="en-US" sz="2400" b="1" dirty="0">
                <a:solidFill>
                  <a:srgbClr val="2C67AE"/>
                </a:solidFill>
                <a:latin typeface="Bookman Old Style" charset="0"/>
              </a:rPr>
              <a:t>money</a:t>
            </a:r>
            <a:r>
              <a:rPr lang="en-US" altLang="en-US" sz="2400" dirty="0">
                <a:solidFill>
                  <a:srgbClr val="2C67AE"/>
                </a:solidFill>
                <a:latin typeface="Bookman Old Style" charset="0"/>
              </a:rPr>
              <a:t>)</a:t>
            </a:r>
          </a:p>
          <a:p>
            <a:r>
              <a:rPr lang="en-US" altLang="en-US" sz="2400" dirty="0">
                <a:solidFill>
                  <a:srgbClr val="3366FF"/>
                </a:solidFill>
                <a:latin typeface="Bookman Old Style" charset="0"/>
              </a:rPr>
              <a:t>Hillary</a:t>
            </a:r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 Clinton, Donald Trump               	</a:t>
            </a:r>
            <a:r>
              <a:rPr lang="en-US" altLang="en-US" sz="2400" dirty="0">
                <a:solidFill>
                  <a:srgbClr val="3366FF"/>
                </a:solidFill>
                <a:latin typeface="Bookman Old Style" charset="0"/>
              </a:rPr>
              <a:t>(nothing but </a:t>
            </a:r>
            <a:r>
              <a:rPr lang="en-US" altLang="en-US" sz="2400" b="1" dirty="0">
                <a:solidFill>
                  <a:srgbClr val="3366FF"/>
                </a:solidFill>
                <a:latin typeface="Bookman Old Style" charset="0"/>
              </a:rPr>
              <a:t>?</a:t>
            </a:r>
            <a:r>
              <a:rPr lang="en-US" altLang="en-US" sz="2800" b="1" dirty="0">
                <a:solidFill>
                  <a:srgbClr val="3366FF"/>
                </a:solidFill>
                <a:latin typeface="Bookman Old Style" charset="0"/>
              </a:rPr>
              <a:t>.</a:t>
            </a:r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.</a:t>
            </a:r>
            <a:r>
              <a:rPr lang="mr-IN" altLang="en-US" sz="2400" dirty="0">
                <a:solidFill>
                  <a:srgbClr val="3366FF"/>
                </a:solidFill>
                <a:latin typeface="Bookman Old Style" charset="0"/>
                <a:ea typeface="Mangal" charset="0"/>
              </a:rPr>
              <a:t>…</a:t>
            </a:r>
            <a:r>
              <a:rPr lang="en-US" altLang="en-US" sz="2400" dirty="0">
                <a:solidFill>
                  <a:srgbClr val="3366FF"/>
                </a:solidFill>
                <a:latin typeface="Bookman Old Style" charset="0"/>
              </a:rPr>
              <a:t>you decide)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B1D4F2-FB98-114E-BD52-784045C4B791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50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954463"/>
            <a:ext cx="206375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10" y="4149724"/>
            <a:ext cx="1277529" cy="135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49725"/>
            <a:ext cx="2055813" cy="135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4149725"/>
            <a:ext cx="21304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647700" y="1485900"/>
            <a:ext cx="8305800" cy="46497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600" dirty="0">
                <a:solidFill>
                  <a:srgbClr val="3366FF"/>
                </a:solidFill>
                <a:latin typeface="Bookman Old Style" charset="0"/>
              </a:rPr>
              <a:t>	    	          </a:t>
            </a:r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Gorilla</a:t>
            </a:r>
          </a:p>
          <a:p>
            <a:pPr marL="0" indent="0">
              <a:buFont typeface="Arial" charset="0"/>
              <a:buNone/>
            </a:pPr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	</a:t>
            </a:r>
          </a:p>
          <a:p>
            <a:pPr marL="0" indent="0">
              <a:buFont typeface="Arial" charset="0"/>
              <a:buNone/>
            </a:pPr>
            <a:r>
              <a:rPr lang="en-US" altLang="en-US" sz="2800" dirty="0">
                <a:solidFill>
                  <a:srgbClr val="2C67AE"/>
                </a:solidFill>
                <a:latin typeface="Bookman Old Style" charset="0"/>
              </a:rPr>
              <a:t>	    	              Innovator </a:t>
            </a:r>
          </a:p>
          <a:p>
            <a:pPr marL="0" indent="0">
              <a:buFont typeface="Arial" charset="0"/>
              <a:buNone/>
            </a:pPr>
            <a:endParaRPr lang="en-US" altLang="en-US" sz="2800" dirty="0">
              <a:solidFill>
                <a:srgbClr val="2C67AE"/>
              </a:solidFill>
              <a:latin typeface="Bookman Old Style" charset="0"/>
            </a:endParaRPr>
          </a:p>
          <a:p>
            <a:pPr marL="0" indent="0">
              <a:buFont typeface="Arial" charset="0"/>
              <a:buNone/>
            </a:pPr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	   </a:t>
            </a:r>
          </a:p>
          <a:p>
            <a:pPr marL="0" indent="0">
              <a:buFont typeface="Arial" charset="0"/>
              <a:buNone/>
            </a:pPr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		              Educator </a:t>
            </a:r>
            <a:endParaRPr lang="en-US" altLang="en-US" sz="1400" dirty="0">
              <a:solidFill>
                <a:srgbClr val="FF0000"/>
              </a:solidFill>
              <a:latin typeface="Bookman Old Style" charset="0"/>
            </a:endParaRPr>
          </a:p>
          <a:p>
            <a:pPr marL="0" indent="0">
              <a:buFont typeface="Arial" charset="0"/>
              <a:buNone/>
            </a:pPr>
            <a:endParaRPr lang="en-US" altLang="en-US" sz="2800" dirty="0">
              <a:solidFill>
                <a:srgbClr val="3366FF"/>
              </a:solidFill>
              <a:latin typeface="Bookman Old Style" charset="0"/>
            </a:endParaRPr>
          </a:p>
          <a:p>
            <a:pPr marL="0" indent="0">
              <a:buFont typeface="Arial" charset="0"/>
              <a:buNone/>
            </a:pPr>
            <a:endParaRPr lang="en-US" altLang="en-US" sz="1400" dirty="0">
              <a:solidFill>
                <a:srgbClr val="3366FF"/>
              </a:solidFill>
              <a:latin typeface="Bookman Old Style" charset="0"/>
            </a:endParaRPr>
          </a:p>
          <a:p>
            <a:pPr marL="0" indent="0">
              <a:buFont typeface="Arial" charset="0"/>
              <a:buNone/>
            </a:pPr>
            <a:r>
              <a:rPr lang="en-US" altLang="en-US" sz="2800" dirty="0">
                <a:solidFill>
                  <a:srgbClr val="3366FF"/>
                </a:solidFill>
                <a:latin typeface="Bookman Old Style" charset="0"/>
              </a:rPr>
              <a:t>                             Communicator   </a:t>
            </a:r>
            <a:endParaRPr lang="en-US" altLang="en-US" sz="1400" dirty="0">
              <a:solidFill>
                <a:srgbClr val="3366FF"/>
              </a:solidFill>
              <a:latin typeface="Bookman Old Style" charset="0"/>
            </a:endParaRPr>
          </a:p>
          <a:p>
            <a:pPr marL="0" indent="0">
              <a:buFont typeface="Arial" charset="0"/>
              <a:buNone/>
            </a:pPr>
            <a:endParaRPr lang="en-US" altLang="en-US" sz="3600" dirty="0">
              <a:solidFill>
                <a:srgbClr val="3366FF"/>
              </a:solidFill>
              <a:latin typeface="Bookman Old Style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E0E385-3BC6-9242-B354-64559688BBEB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457200" y="533400"/>
            <a:ext cx="8305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2C67AE"/>
                </a:solidFill>
                <a:latin typeface="Bookman Old Style" charset="0"/>
              </a:rPr>
              <a:t>The Real Deal</a:t>
            </a:r>
            <a:r>
              <a:rPr lang="mr-IN" altLang="en-US" sz="4400" dirty="0">
                <a:solidFill>
                  <a:srgbClr val="2C67AE"/>
                </a:solidFill>
                <a:latin typeface="Bookman Old Style" charset="0"/>
              </a:rPr>
              <a:t>…</a:t>
            </a:r>
            <a:r>
              <a:rPr lang="en-US" altLang="en-US" sz="4400" dirty="0">
                <a:solidFill>
                  <a:srgbClr val="2C67AE"/>
                </a:solidFill>
                <a:latin typeface="Bookman Old Style" charset="0"/>
              </a:rPr>
              <a:t>.</a:t>
            </a:r>
          </a:p>
        </p:txBody>
      </p:sp>
      <p:pic>
        <p:nvPicPr>
          <p:cNvPr id="460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85900"/>
            <a:ext cx="103505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09850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895725"/>
            <a:ext cx="16954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43500"/>
            <a:ext cx="13620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5165725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600" b="1" dirty="0">
                <a:solidFill>
                  <a:srgbClr val="3366FF"/>
                </a:solidFill>
                <a:latin typeface="Bookman Old Style" charset="0"/>
              </a:rPr>
              <a:t>He’s a BRAND!</a:t>
            </a:r>
          </a:p>
          <a:p>
            <a:pPr marL="0" indent="0">
              <a:buFont typeface="Arial" charset="0"/>
              <a:buNone/>
            </a:pPr>
            <a:r>
              <a:rPr lang="en-US" altLang="en-US" u="sng" dirty="0">
                <a:solidFill>
                  <a:srgbClr val="3366FF"/>
                </a:solidFill>
                <a:latin typeface="Bookman Old Style" charset="0"/>
              </a:rPr>
              <a:t>Prof. Richard L. Osborne</a:t>
            </a:r>
            <a:r>
              <a:rPr lang="en-US" altLang="en-US" dirty="0">
                <a:solidFill>
                  <a:srgbClr val="3366FF"/>
                </a:solidFill>
                <a:latin typeface="Bookman Old Style" charset="0"/>
              </a:rPr>
              <a:t> </a:t>
            </a:r>
          </a:p>
          <a:p>
            <a:pPr marL="0" indent="0">
              <a:buFont typeface="Arial" charset="0"/>
              <a:buNone/>
            </a:pPr>
            <a:r>
              <a:rPr lang="en-US" altLang="en-US" sz="4800" dirty="0">
                <a:solidFill>
                  <a:srgbClr val="3366FF"/>
                </a:solidFill>
                <a:latin typeface="Bookman Old Style" charset="0"/>
              </a:rPr>
              <a:t>Makes Promises</a:t>
            </a:r>
          </a:p>
          <a:p>
            <a:pPr marL="0" indent="0">
              <a:buFont typeface="Arial" charset="0"/>
              <a:buNone/>
            </a:pPr>
            <a:r>
              <a:rPr lang="en-US" altLang="en-US" sz="4800" dirty="0">
                <a:solidFill>
                  <a:srgbClr val="2C67AE"/>
                </a:solidFill>
                <a:latin typeface="Bookman Old Style" charset="0"/>
              </a:rPr>
              <a:t>Keeps Promises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34F8AD-42A3-0A4A-956C-75E1B9C52401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495300" y="609600"/>
            <a:ext cx="8343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22518A"/>
                </a:solidFill>
                <a:latin typeface="Bookman Old Style" charset="0"/>
              </a:rPr>
              <a:t>Not only a giant among men </a:t>
            </a:r>
          </a:p>
        </p:txBody>
      </p:sp>
      <p:pic>
        <p:nvPicPr>
          <p:cNvPr id="4710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1524000"/>
            <a:ext cx="3521075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3" y="1585913"/>
            <a:ext cx="8229600" cy="4525962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4800" dirty="0">
                <a:solidFill>
                  <a:srgbClr val="2C67AE"/>
                </a:solidFill>
                <a:latin typeface="Bookman Old Style" panose="02050604050505020204" pitchFamily="18" charset="0"/>
              </a:rPr>
              <a:t>Not the end, just the beginning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4800" dirty="0">
                <a:solidFill>
                  <a:srgbClr val="2C67AE"/>
                </a:solidFill>
                <a:latin typeface="Bookman Old Style" panose="02050604050505020204" pitchFamily="18" charset="0"/>
              </a:rPr>
              <a:t>Dream, Dare, Do!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0A33E6-3495-CF4E-B898-AA4FD21DE61C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457200" y="457200"/>
            <a:ext cx="8229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2C67AE"/>
                </a:solidFill>
                <a:latin typeface="Bookman Old Style" charset="0"/>
              </a:rPr>
              <a:t>Thank You. Q&amp;A next</a:t>
            </a:r>
            <a:r>
              <a:rPr lang="mr-IN" altLang="en-US" sz="4400" dirty="0">
                <a:solidFill>
                  <a:srgbClr val="2C67AE"/>
                </a:solidFill>
                <a:latin typeface="Bookman Old Style" charset="0"/>
              </a:rPr>
              <a:t>…</a:t>
            </a:r>
            <a:endParaRPr lang="en-US" altLang="en-US" sz="4400" dirty="0">
              <a:solidFill>
                <a:srgbClr val="2C67AE"/>
              </a:solidFill>
              <a:latin typeface="Bookman Old Style" charset="0"/>
            </a:endParaRPr>
          </a:p>
        </p:txBody>
      </p:sp>
      <p:pic>
        <p:nvPicPr>
          <p:cNvPr id="4813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69" y="4572000"/>
            <a:ext cx="1931987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4640262"/>
            <a:ext cx="19050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4775761"/>
            <a:ext cx="24098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25" y="228600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rgbClr val="2E6CB8"/>
                </a:solidFill>
              </a:rPr>
              <a:t>2 must-read books. Order from Amazon.com </a:t>
            </a:r>
            <a:br>
              <a:rPr lang="en-US" sz="3200" dirty="0">
                <a:solidFill>
                  <a:srgbClr val="2E6CB8"/>
                </a:solidFill>
              </a:rPr>
            </a:br>
            <a:r>
              <a:rPr lang="en-US" sz="3200" dirty="0"/>
              <a:t>0r go to: </a:t>
            </a:r>
            <a:r>
              <a:rPr lang="en-US" sz="3200" dirty="0">
                <a:solidFill>
                  <a:srgbClr val="3366FF"/>
                </a:solidFill>
              </a:rPr>
              <a:t>www.tipsfromthetop.info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hlinkClick r:id="rId2"/>
              </a:rPr>
              <a:t>E</a:t>
            </a:r>
            <a:r>
              <a:rPr lang="en-US" sz="2800" dirty="0"/>
              <a:t>mail </a:t>
            </a:r>
            <a:r>
              <a:rPr lang="en-US" sz="2800" dirty="0">
                <a:solidFill>
                  <a:srgbClr val="3366FF"/>
                </a:solidFill>
                <a:hlinkClick r:id="rId2"/>
              </a:rPr>
              <a:t>free_columns@mfeuer.com</a:t>
            </a:r>
            <a:r>
              <a:rPr lang="en-US" sz="2800" dirty="0"/>
              <a:t> SmartBusiness </a:t>
            </a:r>
          </a:p>
          <a:p>
            <a:r>
              <a:rPr lang="en-US" dirty="0"/>
              <a:t>            include your email in subject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F4FFE-82A3-8D4A-B800-E3689589EA2A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371600"/>
            <a:ext cx="9144000" cy="2480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25" y="4565902"/>
            <a:ext cx="8686801" cy="2317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" y="4024373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FF"/>
                </a:solidFill>
              </a:rPr>
              <a:t>Michael’s Free monthly SmartBusiness column. Email:free_columns@mfeuer.com 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In subject line include your email address</a:t>
            </a:r>
            <a:r>
              <a:rPr lang="en-US" dirty="0">
                <a:solidFill>
                  <a:srgbClr val="3366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46108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562100"/>
            <a:ext cx="1387475" cy="1385888"/>
          </a:xfrm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381000" y="169863"/>
            <a:ext cx="8229600" cy="1163637"/>
          </a:xfrm>
        </p:spPr>
        <p:txBody>
          <a:bodyPr/>
          <a:lstStyle/>
          <a:p>
            <a:r>
              <a:rPr lang="en-US" altLang="en-US" sz="3200" dirty="0">
                <a:solidFill>
                  <a:srgbClr val="22518A"/>
                </a:solidFill>
                <a:latin typeface="Bookman Old Style" charset="0"/>
              </a:rPr>
              <a:t>Top 10 US Brands &amp; Estimated Value*</a:t>
            </a:r>
            <a:br>
              <a:rPr lang="en-US" altLang="en-US" sz="3200" dirty="0">
                <a:solidFill>
                  <a:srgbClr val="22518A"/>
                </a:solidFill>
                <a:latin typeface="Bookman Old Style" charset="0"/>
              </a:rPr>
            </a:br>
            <a:br>
              <a:rPr lang="en-US" altLang="en-US" sz="1400" dirty="0">
                <a:solidFill>
                  <a:srgbClr val="22518A"/>
                </a:solidFill>
                <a:latin typeface="Bookman Old Style" charset="0"/>
              </a:rPr>
            </a:br>
            <a:r>
              <a:rPr lang="en-US" altLang="en-US" sz="1400" b="1" dirty="0">
                <a:solidFill>
                  <a:srgbClr val="22518A"/>
                </a:solidFill>
                <a:latin typeface="Bookman Old Style" charset="0"/>
              </a:rPr>
              <a:t>*</a:t>
            </a:r>
            <a:r>
              <a:rPr lang="en-US" altLang="en-US" sz="1400" b="1" dirty="0">
                <a:solidFill>
                  <a:srgbClr val="2E6CB8"/>
                </a:solidFill>
                <a:latin typeface="Bookman Old Style" charset="0"/>
              </a:rPr>
              <a:t>Source: </a:t>
            </a:r>
            <a:r>
              <a:rPr lang="en-US" altLang="en-US" sz="1400" b="1" dirty="0">
                <a:solidFill>
                  <a:srgbClr val="2E6CB8"/>
                </a:solidFill>
                <a:latin typeface="Bookman Old Style" charset="0"/>
                <a:hlinkClick r:id="rId3"/>
              </a:rPr>
              <a:t>www.Forbes.com/Worlds</a:t>
            </a:r>
            <a:r>
              <a:rPr lang="en-US" altLang="en-US" sz="1400" b="1" dirty="0">
                <a:solidFill>
                  <a:srgbClr val="2E6CB8"/>
                </a:solidFill>
                <a:latin typeface="Bookman Old Style" charset="0"/>
              </a:rPr>
              <a:t> Most Valuable Brands 2016/5.11.2016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B8A6F5-141B-7142-A2F9-33B729D18AAB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461" name="Picture 6" descr="Image result for google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1530350"/>
            <a:ext cx="212407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Image result for logo for microsof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516063"/>
            <a:ext cx="1965325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9705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3254375"/>
            <a:ext cx="266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840038"/>
            <a:ext cx="1712913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4678363"/>
            <a:ext cx="1905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97413"/>
            <a:ext cx="19097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4510088"/>
            <a:ext cx="19399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39624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TextBox 2"/>
          <p:cNvSpPr txBox="1">
            <a:spLocks noChangeArrowheads="1"/>
          </p:cNvSpPr>
          <p:nvPr/>
        </p:nvSpPr>
        <p:spPr bwMode="auto">
          <a:xfrm>
            <a:off x="457200" y="2840038"/>
            <a:ext cx="1539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$154.1 billion</a:t>
            </a:r>
          </a:p>
        </p:txBody>
      </p:sp>
      <p:sp>
        <p:nvSpPr>
          <p:cNvPr id="19471" name="TextBox 3"/>
          <p:cNvSpPr txBox="1">
            <a:spLocks noChangeArrowheads="1"/>
          </p:cNvSpPr>
          <p:nvPr/>
        </p:nvSpPr>
        <p:spPr bwMode="auto">
          <a:xfrm>
            <a:off x="2438400" y="2438400"/>
            <a:ext cx="1909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$82.5 billion</a:t>
            </a:r>
          </a:p>
        </p:txBody>
      </p:sp>
      <p:sp>
        <p:nvSpPr>
          <p:cNvPr id="19472" name="TextBox 4"/>
          <p:cNvSpPr txBox="1">
            <a:spLocks noChangeArrowheads="1"/>
          </p:cNvSpPr>
          <p:nvPr/>
        </p:nvSpPr>
        <p:spPr bwMode="auto">
          <a:xfrm>
            <a:off x="4776788" y="2438400"/>
            <a:ext cx="2081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$75.2 billion</a:t>
            </a:r>
          </a:p>
        </p:txBody>
      </p:sp>
      <p:sp>
        <p:nvSpPr>
          <p:cNvPr id="19473" name="TextBox 5"/>
          <p:cNvSpPr txBox="1">
            <a:spLocks noChangeArrowheads="1"/>
          </p:cNvSpPr>
          <p:nvPr/>
        </p:nvSpPr>
        <p:spPr bwMode="auto">
          <a:xfrm>
            <a:off x="7010400" y="2990850"/>
            <a:ext cx="175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$58.5 billion</a:t>
            </a:r>
          </a:p>
        </p:txBody>
      </p:sp>
      <p:sp>
        <p:nvSpPr>
          <p:cNvPr id="19474" name="TextBox 6"/>
          <p:cNvSpPr txBox="1">
            <a:spLocks noChangeArrowheads="1"/>
          </p:cNvSpPr>
          <p:nvPr/>
        </p:nvSpPr>
        <p:spPr bwMode="auto">
          <a:xfrm>
            <a:off x="1997075" y="4224338"/>
            <a:ext cx="1965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$52.6 billion</a:t>
            </a:r>
          </a:p>
        </p:txBody>
      </p:sp>
      <p:sp>
        <p:nvSpPr>
          <p:cNvPr id="19475" name="TextBox 7"/>
          <p:cNvSpPr txBox="1">
            <a:spLocks noChangeArrowheads="1"/>
          </p:cNvSpPr>
          <p:nvPr/>
        </p:nvSpPr>
        <p:spPr bwMode="auto">
          <a:xfrm>
            <a:off x="5410200" y="4224338"/>
            <a:ext cx="1600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$42.1 billion</a:t>
            </a:r>
          </a:p>
        </p:txBody>
      </p:sp>
      <p:sp>
        <p:nvSpPr>
          <p:cNvPr id="19476" name="TextBox 8"/>
          <p:cNvSpPr txBox="1">
            <a:spLocks noChangeArrowheads="1"/>
          </p:cNvSpPr>
          <p:nvPr/>
        </p:nvSpPr>
        <p:spPr bwMode="auto">
          <a:xfrm>
            <a:off x="381000" y="5646738"/>
            <a:ext cx="161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$41.4 billion</a:t>
            </a:r>
          </a:p>
        </p:txBody>
      </p:sp>
      <p:sp>
        <p:nvSpPr>
          <p:cNvPr id="19477" name="TextBox 9"/>
          <p:cNvSpPr txBox="1">
            <a:spLocks noChangeArrowheads="1"/>
          </p:cNvSpPr>
          <p:nvPr/>
        </p:nvSpPr>
        <p:spPr bwMode="auto">
          <a:xfrm>
            <a:off x="2667000" y="5562600"/>
            <a:ext cx="1509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$39.5 billion</a:t>
            </a:r>
          </a:p>
        </p:txBody>
      </p:sp>
      <p:sp>
        <p:nvSpPr>
          <p:cNvPr id="19478" name="TextBox 10"/>
          <p:cNvSpPr txBox="1">
            <a:spLocks noChangeArrowheads="1"/>
          </p:cNvSpPr>
          <p:nvPr/>
        </p:nvSpPr>
        <p:spPr bwMode="auto">
          <a:xfrm>
            <a:off x="4732338" y="5562600"/>
            <a:ext cx="1592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$39.1 billion	</a:t>
            </a:r>
          </a:p>
        </p:txBody>
      </p:sp>
      <p:sp>
        <p:nvSpPr>
          <p:cNvPr id="19479" name="TextBox 11"/>
          <p:cNvSpPr txBox="1">
            <a:spLocks noChangeArrowheads="1"/>
          </p:cNvSpPr>
          <p:nvPr/>
        </p:nvSpPr>
        <p:spPr bwMode="auto">
          <a:xfrm>
            <a:off x="7239000" y="5562600"/>
            <a:ext cx="168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$36.7 billion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3 Brand Values as a % of Market Cap.*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35" y="1585913"/>
            <a:ext cx="8114227" cy="428148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McDonald’s 40% /$97B. </a:t>
            </a:r>
            <a:r>
              <a:rPr lang="en-US" sz="2800" dirty="0"/>
              <a:t>Started 1961 </a:t>
            </a:r>
            <a:r>
              <a:rPr lang="mr-IN" sz="2800" dirty="0"/>
              <a:t>–</a:t>
            </a:r>
            <a:r>
              <a:rPr lang="en-US" sz="2800" dirty="0"/>
              <a:t> 55 yrs.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3366FF"/>
                </a:solidFill>
              </a:rPr>
              <a:t>Coke 32%/$180B. </a:t>
            </a:r>
            <a:r>
              <a:rPr lang="en-US" sz="2800" dirty="0">
                <a:solidFill>
                  <a:srgbClr val="3366FF"/>
                </a:solidFill>
              </a:rPr>
              <a:t>Started 1896 - 120 yrs.</a:t>
            </a:r>
          </a:p>
          <a:p>
            <a:pPr marL="514350" indent="-514350">
              <a:buAutoNum type="arabicPeriod"/>
            </a:pPr>
            <a:r>
              <a:rPr lang="en-US" dirty="0"/>
              <a:t>Disney 28%/$146B. </a:t>
            </a:r>
            <a:r>
              <a:rPr lang="en-US" sz="2800" dirty="0"/>
              <a:t>Started 1923 - 93 yrs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>
                <a:solidFill>
                  <a:srgbClr val="3366FF"/>
                </a:solidFill>
              </a:rPr>
              <a:t>Youngest company/Lowest ratio</a:t>
            </a:r>
            <a:r>
              <a:rPr lang="en-US" dirty="0"/>
              <a:t>:           	           	Alphabet/Google 15%/$547B.   </a:t>
            </a:r>
            <a:r>
              <a:rPr lang="en-US" sz="2800" dirty="0">
                <a:solidFill>
                  <a:srgbClr val="3366FF"/>
                </a:solidFill>
              </a:rPr>
              <a:t>                        	                Started 2004 </a:t>
            </a:r>
            <a:r>
              <a:rPr lang="mr-IN" sz="2800" dirty="0">
                <a:solidFill>
                  <a:srgbClr val="3366FF"/>
                </a:solidFill>
              </a:rPr>
              <a:t>–</a:t>
            </a:r>
            <a:r>
              <a:rPr lang="en-US" sz="2800" dirty="0">
                <a:solidFill>
                  <a:srgbClr val="3366FF"/>
                </a:solidFill>
              </a:rPr>
              <a:t> 12 yrs.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3366FF"/>
                </a:solidFill>
              </a:rPr>
              <a:t>*As of Oct. 14.2016</a:t>
            </a:r>
          </a:p>
          <a:p>
            <a:pPr marL="0" indent="0">
              <a:buNone/>
            </a:pPr>
            <a:endParaRPr lang="en-US" sz="28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3366FF"/>
              </a:solidFill>
            </a:endParaRPr>
          </a:p>
          <a:p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F4FFE-82A3-8D4A-B800-E3689589EA2A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57970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Helps Drive Brand Value?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017" y="1585912"/>
            <a:ext cx="8153545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Age matters. Value increases with time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	and exposure.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3366FF"/>
                </a:solidFill>
              </a:rPr>
              <a:t>Multi-media Advertising (including social 	media) is a new key driver.</a:t>
            </a:r>
          </a:p>
          <a:p>
            <a:endParaRPr lang="en-US" dirty="0"/>
          </a:p>
          <a:p>
            <a:r>
              <a:rPr lang="en-US" dirty="0"/>
              <a:t>Having a fun/catchy jingle doesn’t hurt.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F4FFE-82A3-8D4A-B800-E3689589EA2A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5" name="McDona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2438400" y="5486400"/>
            <a:ext cx="381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34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We’re talking serious money?</a:t>
            </a:r>
            <a:br>
              <a:rPr lang="en-US" altLang="en-US" dirty="0">
                <a:latin typeface="Bookman Old Style" charset="0"/>
              </a:rPr>
            </a:br>
            <a:endParaRPr lang="en-US" altLang="en-US" dirty="0">
              <a:latin typeface="Bookman Old Styl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algn="ctr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3366FF"/>
              </a:solidFill>
              <a:latin typeface="Bookman Old Style" panose="02050604050505020204" pitchFamily="18" charset="0"/>
            </a:endParaRPr>
          </a:p>
          <a:p>
            <a:pPr algn="ctr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Top 10 brands have combined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3366FF"/>
                </a:solidFill>
                <a:latin typeface="Bookman Old Style" panose="02050604050505020204" pitchFamily="18" charset="0"/>
              </a:rPr>
              <a:t>value of $621.7 billion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Bookman Old Style" panose="02050604050505020204" pitchFamily="18" charset="0"/>
              </a:rPr>
              <a:t>A wide range: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2C67AE"/>
                </a:solidFill>
                <a:latin typeface="Bookman Old Style" panose="02050604050505020204" pitchFamily="18" charset="0"/>
              </a:rPr>
              <a:t>#1 Apple: $154.1 billion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rgbClr val="2C67AE"/>
              </a:solidFill>
              <a:latin typeface="Bookman Old Style" panose="020506040505050202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2C67AE"/>
                </a:solidFill>
                <a:latin typeface="Bookman Old Style" panose="02050604050505020204" pitchFamily="18" charset="0"/>
              </a:rPr>
              <a:t>#10 GE: $36.7 billion</a:t>
            </a:r>
            <a:endParaRPr lang="en-US" dirty="0">
              <a:solidFill>
                <a:srgbClr val="2C67AE"/>
              </a:solidFill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050" dirty="0">
              <a:solidFill>
                <a:srgbClr val="2C67AE"/>
              </a:solidFill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050" dirty="0">
              <a:solidFill>
                <a:srgbClr val="2C67A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4D3F93-0412-1048-845E-C06F2DAEC349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48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714750"/>
            <a:ext cx="13874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0205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4246"/>
            <a:ext cx="8321168" cy="445591"/>
          </a:xfrm>
        </p:spPr>
        <p:txBody>
          <a:bodyPr/>
          <a:lstStyle/>
          <a:p>
            <a:br>
              <a:rPr lang="en-US" sz="3200" dirty="0"/>
            </a:br>
            <a:r>
              <a:rPr lang="en-US" dirty="0"/>
              <a:t>Brand math made simple</a:t>
            </a:r>
            <a:br>
              <a:rPr lang="en-US" sz="3600" dirty="0"/>
            </a:br>
            <a:r>
              <a:rPr lang="en-US" sz="3600" dirty="0"/>
              <a:t>an actual example: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10591798" y="6518274"/>
            <a:ext cx="685801" cy="111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BF4FFE-82A3-8D4A-B800-E3689589EA2A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 flipV="1">
            <a:off x="3337525" y="-2"/>
            <a:ext cx="58064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102562" y="4180712"/>
            <a:ext cx="1825038" cy="9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3225216" y="-1836783"/>
            <a:ext cx="20278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" name="F2B00397-8435-47B8-BE27-5337D8500BD3" descr="cid:F2B00397-8435-47B8-BE27-5337D8500BD3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6148511"/>
            <a:ext cx="1066800" cy="73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595091" y="2286101"/>
            <a:ext cx="1184890" cy="5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 flipV="1">
            <a:off x="-2401309" y="-3769549"/>
            <a:ext cx="13165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2" name="F2B00397-8435-47B8-BE27-5337D8500BD3" descr="cid:F2B00397-8435-47B8-BE27-5337D8500BD3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4" y="3708782"/>
            <a:ext cx="1833562" cy="12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9922155" y="7162799"/>
            <a:ext cx="5758006" cy="3200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2020869"/>
            <a:ext cx="2024931" cy="12885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01760" y="2150076"/>
            <a:ext cx="394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  Apple brand Lighting Cord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2200" y="2780270"/>
            <a:ext cx="693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518A"/>
                </a:solidFill>
              </a:rPr>
              <a:t>Retail $19.00 </a:t>
            </a:r>
            <a:r>
              <a:rPr lang="mr-IN" dirty="0">
                <a:solidFill>
                  <a:srgbClr val="22518A"/>
                </a:solidFill>
              </a:rPr>
              <a:t>–</a:t>
            </a:r>
            <a:r>
              <a:rPr lang="en-US" dirty="0">
                <a:solidFill>
                  <a:srgbClr val="22518A"/>
                </a:solidFill>
              </a:rPr>
              <a:t> cost $2.00=$17.00 margin/</a:t>
            </a:r>
            <a:r>
              <a:rPr lang="en-US" b="1" u="sng" dirty="0">
                <a:solidFill>
                  <a:srgbClr val="22518A"/>
                </a:solidFill>
              </a:rPr>
              <a:t>gross margin </a:t>
            </a:r>
            <a:r>
              <a:rPr lang="en-US" sz="2400" b="1" u="sng" dirty="0">
                <a:solidFill>
                  <a:srgbClr val="22518A"/>
                </a:solidFill>
              </a:rPr>
              <a:t>89.5%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62201" y="4145316"/>
            <a:ext cx="666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Certified non-branded lighting cord </a:t>
            </a:r>
          </a:p>
          <a:p>
            <a:r>
              <a:rPr lang="en-US" dirty="0">
                <a:solidFill>
                  <a:srgbClr val="22518A"/>
                </a:solidFill>
              </a:rPr>
              <a:t>Retail $6.49 </a:t>
            </a:r>
            <a:r>
              <a:rPr lang="mr-IN" dirty="0">
                <a:solidFill>
                  <a:srgbClr val="22518A"/>
                </a:solidFill>
              </a:rPr>
              <a:t>–</a:t>
            </a:r>
            <a:r>
              <a:rPr lang="en-US" dirty="0">
                <a:solidFill>
                  <a:srgbClr val="22518A"/>
                </a:solidFill>
              </a:rPr>
              <a:t> cost $2.00=$4.49 margin/</a:t>
            </a:r>
            <a:r>
              <a:rPr lang="en-US" b="1" u="sng" dirty="0">
                <a:solidFill>
                  <a:srgbClr val="22518A"/>
                </a:solidFill>
              </a:rPr>
              <a:t>gross margin </a:t>
            </a:r>
            <a:r>
              <a:rPr lang="en-US" sz="2400" b="1" u="sng" dirty="0">
                <a:solidFill>
                  <a:srgbClr val="22518A"/>
                </a:solidFill>
              </a:rPr>
              <a:t>69.2%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52600" y="5593975"/>
            <a:ext cx="670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3366FF"/>
                </a:solidFill>
              </a:rPr>
              <a:t>Same item/same purpose: Brand vs non- brand generic</a:t>
            </a:r>
            <a:r>
              <a:rPr lang="en-US" sz="2000" dirty="0">
                <a:solidFill>
                  <a:srgbClr val="3366FF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2362787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2518A"/>
                </a:solidFill>
                <a:latin typeface="Bookman Old Style" charset="0"/>
              </a:rPr>
              <a:t>   What makes a brand successful 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582738"/>
            <a:ext cx="8229600" cy="452596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US" altLang="en-US" sz="4000" dirty="0">
              <a:solidFill>
                <a:srgbClr val="3366FF"/>
              </a:solidFill>
              <a:latin typeface="Bookman Old Style" charset="0"/>
            </a:endParaRPr>
          </a:p>
          <a:p>
            <a:pPr marL="0" indent="0" algn="ctr">
              <a:buFont typeface="Arial" charset="0"/>
              <a:buNone/>
            </a:pPr>
            <a:r>
              <a:rPr lang="en-US" altLang="en-US" sz="4000" dirty="0">
                <a:solidFill>
                  <a:srgbClr val="3366FF"/>
                </a:solidFill>
                <a:latin typeface="Bookman Old Style" charset="0"/>
              </a:rPr>
              <a:t>Two prime ingredients:</a:t>
            </a:r>
          </a:p>
          <a:p>
            <a:pPr marL="0" indent="0" algn="ctr">
              <a:buFont typeface="Arial" charset="0"/>
              <a:buNone/>
            </a:pPr>
            <a:endParaRPr lang="en-US" altLang="en-US" dirty="0">
              <a:latin typeface="Bookman Old Style" charset="0"/>
            </a:endParaRPr>
          </a:p>
          <a:p>
            <a:pPr marL="0" indent="0" algn="ctr">
              <a:buFont typeface="Arial" charset="0"/>
              <a:buNone/>
            </a:pPr>
            <a:r>
              <a:rPr lang="en-US" altLang="en-US" sz="4800" dirty="0">
                <a:latin typeface="Bookman Old Style" charset="0"/>
              </a:rPr>
              <a:t>	</a:t>
            </a:r>
            <a:r>
              <a:rPr lang="en-US" altLang="en-US" sz="4800" dirty="0">
                <a:solidFill>
                  <a:srgbClr val="2C67AE"/>
                </a:solidFill>
                <a:latin typeface="Bookman Old Style" charset="0"/>
              </a:rPr>
              <a:t>1.  PROMISES </a:t>
            </a:r>
            <a:r>
              <a:rPr lang="en-US" altLang="en-US" sz="4800" u="sng" dirty="0">
                <a:solidFill>
                  <a:srgbClr val="2C67AE"/>
                </a:solidFill>
                <a:latin typeface="Bookman Old Style" charset="0"/>
              </a:rPr>
              <a:t>MADE.</a:t>
            </a:r>
          </a:p>
          <a:p>
            <a:pPr marL="0" indent="0" algn="ctr">
              <a:buFont typeface="Arial" charset="0"/>
              <a:buNone/>
            </a:pPr>
            <a:r>
              <a:rPr lang="en-US" altLang="en-US" sz="4800" dirty="0">
                <a:latin typeface="Bookman Old Style" charset="0"/>
              </a:rPr>
              <a:t>   </a:t>
            </a:r>
            <a:r>
              <a:rPr lang="en-US" altLang="en-US" sz="4800" dirty="0">
                <a:solidFill>
                  <a:srgbClr val="3366FF"/>
                </a:solidFill>
                <a:latin typeface="Bookman Old Style" charset="0"/>
              </a:rPr>
              <a:t>2.  PROMISES </a:t>
            </a:r>
            <a:r>
              <a:rPr lang="en-US" altLang="en-US" sz="4800" u="sng" dirty="0">
                <a:solidFill>
                  <a:srgbClr val="3366FF"/>
                </a:solidFill>
                <a:latin typeface="Bookman Old Style" charset="0"/>
              </a:rPr>
              <a:t>KEPT.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2060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2060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2060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2060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3A23EE-3B0D-AA4E-80BB-CA168A78394A}" type="slidenum">
              <a:rPr lang="en-US" altLang="en-US" sz="12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dirty="0">
              <a:solidFill>
                <a:srgbClr val="89898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5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3" y="241639"/>
            <a:ext cx="1863047" cy="186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Max-Wellness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Max-Wellness</Template>
  <TotalTime>9593</TotalTime>
  <Words>769</Words>
  <Application>Microsoft Office PowerPoint</Application>
  <PresentationFormat>On-screen Show (4:3)</PresentationFormat>
  <Paragraphs>243</Paragraphs>
  <Slides>35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Bookman Old Style</vt:lpstr>
      <vt:lpstr>Calibri</vt:lpstr>
      <vt:lpstr>Mangal</vt:lpstr>
      <vt:lpstr>Times New Roman</vt:lpstr>
      <vt:lpstr>Max-Wellness</vt:lpstr>
      <vt:lpstr>Michael Feuer’s Presentation   </vt:lpstr>
      <vt:lpstr>The Building of a Brand</vt:lpstr>
      <vt:lpstr>Let’s Play  “Name That Tune”</vt:lpstr>
      <vt:lpstr>Top 10 US Brands &amp; Estimated Value*  *Source: www.Forbes.com/Worlds Most Valuable Brands 2016/5.11.2016</vt:lpstr>
      <vt:lpstr>Top 3 Brand Values as a % of Market Cap.*</vt:lpstr>
      <vt:lpstr>What Helps Drive Brand Value?</vt:lpstr>
      <vt:lpstr>We’re talking serious money? </vt:lpstr>
      <vt:lpstr> Brand math made simple an actual example:</vt:lpstr>
      <vt:lpstr>   What makes a brand successful </vt:lpstr>
      <vt:lpstr>The genesis of  building a brand</vt:lpstr>
      <vt:lpstr>The promise must be sustainable &amp; scalable</vt:lpstr>
      <vt:lpstr>Paranoia is a secret sauce  in continuously improving a brand</vt:lpstr>
      <vt:lpstr>Protecting a brand integrity is job #1 </vt:lpstr>
      <vt:lpstr> Unhappy customer must always  win --even when wrong</vt:lpstr>
      <vt:lpstr>  Brands that flirt in the dark aren’t flirting – – no one sees  </vt:lpstr>
      <vt:lpstr>Brands you never  heard of and why</vt:lpstr>
      <vt:lpstr>Brands that started strong and fizzled-Why?</vt:lpstr>
      <vt:lpstr> A rose is a rose by any name …brand names that  initially meant nothing  </vt:lpstr>
      <vt:lpstr>          My own case study – –         OfficeMax (OMX)</vt:lpstr>
      <vt:lpstr> …….OfficeMax story</vt:lpstr>
      <vt:lpstr>               OMX early winning strategy</vt:lpstr>
      <vt:lpstr>    Positioned OMX against competitors</vt:lpstr>
      <vt:lpstr>         Positioning OfficeMax </vt:lpstr>
      <vt:lpstr>Who were the undercover OfficeMax Reps: Bartolo Colon, Orel Hershiser?</vt:lpstr>
      <vt:lpstr>PowerPoint Presentation</vt:lpstr>
      <vt:lpstr>PowerPoint Presentation</vt:lpstr>
      <vt:lpstr>PowerPoint Presentation</vt:lpstr>
      <vt:lpstr>Created an internal,    unique brand-aka Culture</vt:lpstr>
      <vt:lpstr>Skin in the game and a pot of gold at the end of the rainbow</vt:lpstr>
      <vt:lpstr>            OMX LIF0– – Know when to hold ‘em,  when to fold ‘em</vt:lpstr>
      <vt:lpstr>People can be brands, too</vt:lpstr>
      <vt:lpstr>PowerPoint Presentation</vt:lpstr>
      <vt:lpstr>PowerPoint Presentation</vt:lpstr>
      <vt:lpstr>PowerPoint Presentation</vt:lpstr>
      <vt:lpstr>2 must-read books. Order from Amazon.com  0r go to: www.tipsfromthetop.info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a new and unique retail concept…</dc:title>
  <dc:creator>JP</dc:creator>
  <cp:lastModifiedBy>PJ JP</cp:lastModifiedBy>
  <cp:revision>695</cp:revision>
  <dcterms:created xsi:type="dcterms:W3CDTF">2009-06-12T19:38:03Z</dcterms:created>
  <dcterms:modified xsi:type="dcterms:W3CDTF">2016-10-19T13:28:39Z</dcterms:modified>
</cp:coreProperties>
</file>